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58" r:id="rId5"/>
    <p:sldId id="260" r:id="rId6"/>
    <p:sldId id="261" r:id="rId7"/>
    <p:sldId id="279" r:id="rId8"/>
    <p:sldId id="274" r:id="rId9"/>
    <p:sldId id="259" r:id="rId10"/>
    <p:sldId id="262" r:id="rId11"/>
    <p:sldId id="277" r:id="rId12"/>
    <p:sldId id="278" r:id="rId13"/>
    <p:sldId id="280" r:id="rId14"/>
    <p:sldId id="264" r:id="rId15"/>
    <p:sldId id="265" r:id="rId16"/>
    <p:sldId id="281" r:id="rId17"/>
    <p:sldId id="266" r:id="rId18"/>
    <p:sldId id="284" r:id="rId19"/>
    <p:sldId id="282" r:id="rId20"/>
    <p:sldId id="263" r:id="rId21"/>
    <p:sldId id="269" r:id="rId22"/>
    <p:sldId id="283" r:id="rId23"/>
    <p:sldId id="285" r:id="rId24"/>
    <p:sldId id="286" r:id="rId25"/>
    <p:sldId id="287"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8C9435-DEB7-4027-AB4B-38948AB74209}">
          <p14:sldIdLst>
            <p14:sldId id="256"/>
            <p14:sldId id="257"/>
            <p14:sldId id="276"/>
            <p14:sldId id="258"/>
            <p14:sldId id="260"/>
            <p14:sldId id="261"/>
            <p14:sldId id="279"/>
            <p14:sldId id="274"/>
            <p14:sldId id="259"/>
            <p14:sldId id="262"/>
            <p14:sldId id="277"/>
            <p14:sldId id="278"/>
            <p14:sldId id="280"/>
            <p14:sldId id="264"/>
            <p14:sldId id="265"/>
            <p14:sldId id="281"/>
            <p14:sldId id="266"/>
            <p14:sldId id="284"/>
            <p14:sldId id="282"/>
            <p14:sldId id="263"/>
            <p14:sldId id="269"/>
            <p14:sldId id="283"/>
            <p14:sldId id="285"/>
            <p14:sldId id="286"/>
            <p14:sldId id="287"/>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2" d="100"/>
          <a:sy n="122" d="100"/>
        </p:scale>
        <p:origin x="4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EA4151D-5423-45B6-9E73-E2EB1814A8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F84145-9A21-4FA3-B27F-03694C967DD7}">
      <dgm:prSet/>
      <dgm:spPr/>
      <dgm:t>
        <a:bodyPr/>
        <a:lstStyle/>
        <a:p>
          <a:r>
            <a:rPr lang="en-US"/>
            <a:t>Does it express our own core values?</a:t>
          </a:r>
        </a:p>
      </dgm:t>
    </dgm:pt>
    <dgm:pt modelId="{F0B0BAE2-E198-430A-A88D-B345575585D0}" type="parTrans" cxnId="{653508F1-999E-4C9A-A0DF-DA0CBBAC9F25}">
      <dgm:prSet/>
      <dgm:spPr/>
      <dgm:t>
        <a:bodyPr/>
        <a:lstStyle/>
        <a:p>
          <a:endParaRPr lang="en-US"/>
        </a:p>
      </dgm:t>
    </dgm:pt>
    <dgm:pt modelId="{371F7197-B770-4DD0-A052-D748AED92270}" type="sibTrans" cxnId="{653508F1-999E-4C9A-A0DF-DA0CBBAC9F25}">
      <dgm:prSet/>
      <dgm:spPr/>
      <dgm:t>
        <a:bodyPr/>
        <a:lstStyle/>
        <a:p>
          <a:endParaRPr lang="en-US"/>
        </a:p>
      </dgm:t>
    </dgm:pt>
    <dgm:pt modelId="{B7A09518-60BE-468A-B2D7-BACEA29F1A9C}">
      <dgm:prSet/>
      <dgm:spPr/>
      <dgm:t>
        <a:bodyPr/>
        <a:lstStyle/>
        <a:p>
          <a:r>
            <a:rPr lang="en-US"/>
            <a:t>Does it effectively communicate who we are as a people and what matters to us?</a:t>
          </a:r>
        </a:p>
      </dgm:t>
    </dgm:pt>
    <dgm:pt modelId="{8F95BAB7-45DE-4C9D-A934-DA2673DB7775}" type="parTrans" cxnId="{18B56F9F-3000-4E11-96DD-BD841B81702B}">
      <dgm:prSet/>
      <dgm:spPr/>
      <dgm:t>
        <a:bodyPr/>
        <a:lstStyle/>
        <a:p>
          <a:endParaRPr lang="en-US"/>
        </a:p>
      </dgm:t>
    </dgm:pt>
    <dgm:pt modelId="{B35E90B5-B4AC-45B9-BADE-F112ABEF4001}" type="sibTrans" cxnId="{18B56F9F-3000-4E11-96DD-BD841B81702B}">
      <dgm:prSet/>
      <dgm:spPr/>
      <dgm:t>
        <a:bodyPr/>
        <a:lstStyle/>
        <a:p>
          <a:endParaRPr lang="en-US"/>
        </a:p>
      </dgm:t>
    </dgm:pt>
    <dgm:pt modelId="{AA9FB3AA-D613-4118-8249-2B1C4C0642CC}">
      <dgm:prSet/>
      <dgm:spPr/>
      <dgm:t>
        <a:bodyPr/>
        <a:lstStyle/>
        <a:p>
          <a:r>
            <a:rPr lang="en-US" dirty="0"/>
            <a:t>Do our people view the current Constitution as our Constitution or as someone else’s idea of how we should govern?</a:t>
          </a:r>
        </a:p>
      </dgm:t>
    </dgm:pt>
    <dgm:pt modelId="{88A12BFE-1E9B-4C9F-92A7-6265112C8190}" type="parTrans" cxnId="{71F365A7-4023-4D03-827F-11FEC014A6B3}">
      <dgm:prSet/>
      <dgm:spPr/>
      <dgm:t>
        <a:bodyPr/>
        <a:lstStyle/>
        <a:p>
          <a:endParaRPr lang="en-US"/>
        </a:p>
      </dgm:t>
    </dgm:pt>
    <dgm:pt modelId="{2A7B246D-0738-4092-A3FB-0AC55D7F257F}" type="sibTrans" cxnId="{71F365A7-4023-4D03-827F-11FEC014A6B3}">
      <dgm:prSet/>
      <dgm:spPr/>
      <dgm:t>
        <a:bodyPr/>
        <a:lstStyle/>
        <a:p>
          <a:endParaRPr lang="en-US"/>
        </a:p>
      </dgm:t>
    </dgm:pt>
    <dgm:pt modelId="{0D377B3F-AF61-4A99-9EAC-2B99A665E864}">
      <dgm:prSet/>
      <dgm:spPr/>
      <dgm:t>
        <a:bodyPr/>
        <a:lstStyle/>
        <a:p>
          <a:r>
            <a:rPr lang="en-US"/>
            <a:t>How well does our current governing system work? </a:t>
          </a:r>
        </a:p>
      </dgm:t>
    </dgm:pt>
    <dgm:pt modelId="{1AE55540-8466-404D-BF3D-86D033E9BE32}" type="parTrans" cxnId="{C36281ED-0E6C-40F3-98C1-6F713B129FA0}">
      <dgm:prSet/>
      <dgm:spPr/>
      <dgm:t>
        <a:bodyPr/>
        <a:lstStyle/>
        <a:p>
          <a:endParaRPr lang="en-US"/>
        </a:p>
      </dgm:t>
    </dgm:pt>
    <dgm:pt modelId="{B3ADDDBB-F2AB-4D27-83A9-E8D06AEE3EFB}" type="sibTrans" cxnId="{C36281ED-0E6C-40F3-98C1-6F713B129FA0}">
      <dgm:prSet/>
      <dgm:spPr/>
      <dgm:t>
        <a:bodyPr/>
        <a:lstStyle/>
        <a:p>
          <a:endParaRPr lang="en-US"/>
        </a:p>
      </dgm:t>
    </dgm:pt>
    <dgm:pt modelId="{3F58AB8C-41AC-4999-9AE3-865BC4B52891}">
      <dgm:prSet/>
      <dgm:spPr/>
      <dgm:t>
        <a:bodyPr/>
        <a:lstStyle/>
        <a:p>
          <a:r>
            <a:rPr lang="en-US"/>
            <a:t>Would we describe it as effective or ineffective?</a:t>
          </a:r>
        </a:p>
      </dgm:t>
    </dgm:pt>
    <dgm:pt modelId="{25F91768-4E8A-4F3E-ABAD-7F3E8CEFEF1E}" type="parTrans" cxnId="{D1ADFB3F-F76A-4FFA-B2B8-B83AD36675C6}">
      <dgm:prSet/>
      <dgm:spPr/>
      <dgm:t>
        <a:bodyPr/>
        <a:lstStyle/>
        <a:p>
          <a:endParaRPr lang="en-US"/>
        </a:p>
      </dgm:t>
    </dgm:pt>
    <dgm:pt modelId="{1C327424-66AA-4C24-B758-8F5F1662CE43}" type="sibTrans" cxnId="{D1ADFB3F-F76A-4FFA-B2B8-B83AD36675C6}">
      <dgm:prSet/>
      <dgm:spPr/>
      <dgm:t>
        <a:bodyPr/>
        <a:lstStyle/>
        <a:p>
          <a:endParaRPr lang="en-US"/>
        </a:p>
      </dgm:t>
    </dgm:pt>
    <dgm:pt modelId="{051E441E-5353-48BD-8526-F33F308668ED}">
      <dgm:prSet/>
      <dgm:spPr/>
      <dgm:t>
        <a:bodyPr/>
        <a:lstStyle/>
        <a:p>
          <a:r>
            <a:rPr lang="en-US" dirty="0"/>
            <a:t>Does our current Constitution give our Nation the tools it needs to achieve its goals?</a:t>
          </a:r>
        </a:p>
      </dgm:t>
    </dgm:pt>
    <dgm:pt modelId="{894BC9B0-69C4-45AE-AE5B-34E22C40A907}" type="parTrans" cxnId="{3227D28A-5867-420A-80A9-801BD8374C74}">
      <dgm:prSet/>
      <dgm:spPr/>
      <dgm:t>
        <a:bodyPr/>
        <a:lstStyle/>
        <a:p>
          <a:endParaRPr lang="en-US"/>
        </a:p>
      </dgm:t>
    </dgm:pt>
    <dgm:pt modelId="{4862E496-DC09-4CF7-B031-47C09413E7DA}" type="sibTrans" cxnId="{3227D28A-5867-420A-80A9-801BD8374C74}">
      <dgm:prSet/>
      <dgm:spPr/>
      <dgm:t>
        <a:bodyPr/>
        <a:lstStyle/>
        <a:p>
          <a:endParaRPr lang="en-US"/>
        </a:p>
      </dgm:t>
    </dgm:pt>
    <dgm:pt modelId="{0707ACE7-BABB-4BFF-8837-A06243823E2A}">
      <dgm:prSet/>
      <dgm:spPr/>
      <dgm:t>
        <a:bodyPr/>
        <a:lstStyle/>
        <a:p>
          <a:r>
            <a:rPr lang="en-US" dirty="0"/>
            <a:t>Is the Constitution clear, and is it enforced? Do our citizens understand it? </a:t>
          </a:r>
        </a:p>
      </dgm:t>
    </dgm:pt>
    <dgm:pt modelId="{2DD1B4FE-AA6E-4F97-B07E-6778E4F87B76}" type="parTrans" cxnId="{C109755B-F35C-4799-8DEC-11B3FF204DAD}">
      <dgm:prSet/>
      <dgm:spPr/>
      <dgm:t>
        <a:bodyPr/>
        <a:lstStyle/>
        <a:p>
          <a:endParaRPr lang="en-US"/>
        </a:p>
      </dgm:t>
    </dgm:pt>
    <dgm:pt modelId="{5B2A75DB-F118-4399-8781-D6F49D9F2E9C}" type="sibTrans" cxnId="{C109755B-F35C-4799-8DEC-11B3FF204DAD}">
      <dgm:prSet/>
      <dgm:spPr/>
      <dgm:t>
        <a:bodyPr/>
        <a:lstStyle/>
        <a:p>
          <a:endParaRPr lang="en-US"/>
        </a:p>
      </dgm:t>
    </dgm:pt>
    <dgm:pt modelId="{AEAA961F-D314-4711-854E-69877DB1C093}">
      <dgm:prSet/>
      <dgm:spPr/>
      <dgm:t>
        <a:bodyPr/>
        <a:lstStyle/>
        <a:p>
          <a:r>
            <a:rPr lang="en-US"/>
            <a:t>Do our leaders live by it? </a:t>
          </a:r>
        </a:p>
      </dgm:t>
    </dgm:pt>
    <dgm:pt modelId="{6B061E1B-22FA-4758-A0CA-032E48025197}" type="parTrans" cxnId="{D7870544-30F3-4D32-814F-374E7C855248}">
      <dgm:prSet/>
      <dgm:spPr/>
      <dgm:t>
        <a:bodyPr/>
        <a:lstStyle/>
        <a:p>
          <a:endParaRPr lang="en-US"/>
        </a:p>
      </dgm:t>
    </dgm:pt>
    <dgm:pt modelId="{02E565DF-E773-4BFD-9BB5-0B96FE9E490F}" type="sibTrans" cxnId="{D7870544-30F3-4D32-814F-374E7C855248}">
      <dgm:prSet/>
      <dgm:spPr/>
      <dgm:t>
        <a:bodyPr/>
        <a:lstStyle/>
        <a:p>
          <a:endParaRPr lang="en-US"/>
        </a:p>
      </dgm:t>
    </dgm:pt>
    <dgm:pt modelId="{91EF61AD-9556-43CB-95C6-315AF956A094}" type="pres">
      <dgm:prSet presAssocID="{5EA4151D-5423-45B6-9E73-E2EB1814A8E4}" presName="root" presStyleCnt="0">
        <dgm:presLayoutVars>
          <dgm:dir/>
          <dgm:resizeHandles val="exact"/>
        </dgm:presLayoutVars>
      </dgm:prSet>
      <dgm:spPr/>
    </dgm:pt>
    <dgm:pt modelId="{228C503E-3DF7-42B7-A24F-71A69513EF4C}" type="pres">
      <dgm:prSet presAssocID="{F5F84145-9A21-4FA3-B27F-03694C967DD7}" presName="compNode" presStyleCnt="0"/>
      <dgm:spPr/>
    </dgm:pt>
    <dgm:pt modelId="{E9FAA001-B720-4E36-A49E-BDF3C53BA3C8}" type="pres">
      <dgm:prSet presAssocID="{F5F84145-9A21-4FA3-B27F-03694C967DD7}" presName="bgRect" presStyleLbl="bgShp" presStyleIdx="0" presStyleCnt="8"/>
      <dgm:spPr/>
    </dgm:pt>
    <dgm:pt modelId="{D398E2FB-2B91-4F44-9DB7-F483EC18D43A}" type="pres">
      <dgm:prSet presAssocID="{F5F84145-9A21-4FA3-B27F-03694C967DD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wn"/>
        </a:ext>
      </dgm:extLst>
    </dgm:pt>
    <dgm:pt modelId="{E6789D92-AD24-4610-AEE0-E97F92FA42CB}" type="pres">
      <dgm:prSet presAssocID="{F5F84145-9A21-4FA3-B27F-03694C967DD7}" presName="spaceRect" presStyleCnt="0"/>
      <dgm:spPr/>
    </dgm:pt>
    <dgm:pt modelId="{8361B423-CDD7-488B-AA28-AD74BF5CD49E}" type="pres">
      <dgm:prSet presAssocID="{F5F84145-9A21-4FA3-B27F-03694C967DD7}" presName="parTx" presStyleLbl="revTx" presStyleIdx="0" presStyleCnt="8">
        <dgm:presLayoutVars>
          <dgm:chMax val="0"/>
          <dgm:chPref val="0"/>
        </dgm:presLayoutVars>
      </dgm:prSet>
      <dgm:spPr/>
    </dgm:pt>
    <dgm:pt modelId="{79E4B2C6-A381-42EE-BF62-F0FAD4B3D4BC}" type="pres">
      <dgm:prSet presAssocID="{371F7197-B770-4DD0-A052-D748AED92270}" presName="sibTrans" presStyleCnt="0"/>
      <dgm:spPr/>
    </dgm:pt>
    <dgm:pt modelId="{FCC061F8-DBC6-43CF-8901-7D10E47EA906}" type="pres">
      <dgm:prSet presAssocID="{B7A09518-60BE-468A-B2D7-BACEA29F1A9C}" presName="compNode" presStyleCnt="0"/>
      <dgm:spPr/>
    </dgm:pt>
    <dgm:pt modelId="{B958A24C-3F9B-4F44-8EEC-9D746ABDF2CE}" type="pres">
      <dgm:prSet presAssocID="{B7A09518-60BE-468A-B2D7-BACEA29F1A9C}" presName="bgRect" presStyleLbl="bgShp" presStyleIdx="1" presStyleCnt="8"/>
      <dgm:spPr/>
    </dgm:pt>
    <dgm:pt modelId="{7C61173F-9C0D-48F4-88A5-6DDA1ED98131}" type="pres">
      <dgm:prSet presAssocID="{B7A09518-60BE-468A-B2D7-BACEA29F1A9C}"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6A8727B7-0FE4-45FC-959D-5606084FD1CD}" type="pres">
      <dgm:prSet presAssocID="{B7A09518-60BE-468A-B2D7-BACEA29F1A9C}" presName="spaceRect" presStyleCnt="0"/>
      <dgm:spPr/>
    </dgm:pt>
    <dgm:pt modelId="{44AA8FCE-E751-431F-8DAA-FB06DE45ABD8}" type="pres">
      <dgm:prSet presAssocID="{B7A09518-60BE-468A-B2D7-BACEA29F1A9C}" presName="parTx" presStyleLbl="revTx" presStyleIdx="1" presStyleCnt="8">
        <dgm:presLayoutVars>
          <dgm:chMax val="0"/>
          <dgm:chPref val="0"/>
        </dgm:presLayoutVars>
      </dgm:prSet>
      <dgm:spPr/>
    </dgm:pt>
    <dgm:pt modelId="{B126635B-A382-40E1-8218-D4333517D81F}" type="pres">
      <dgm:prSet presAssocID="{B35E90B5-B4AC-45B9-BADE-F112ABEF4001}" presName="sibTrans" presStyleCnt="0"/>
      <dgm:spPr/>
    </dgm:pt>
    <dgm:pt modelId="{5E802607-448D-4765-8594-5AF8272F15C6}" type="pres">
      <dgm:prSet presAssocID="{AA9FB3AA-D613-4118-8249-2B1C4C0642CC}" presName="compNode" presStyleCnt="0"/>
      <dgm:spPr/>
    </dgm:pt>
    <dgm:pt modelId="{102FB5C0-63F1-44D1-8D9C-5EE9C6C58470}" type="pres">
      <dgm:prSet presAssocID="{AA9FB3AA-D613-4118-8249-2B1C4C0642CC}" presName="bgRect" presStyleLbl="bgShp" presStyleIdx="2" presStyleCnt="8"/>
      <dgm:spPr/>
    </dgm:pt>
    <dgm:pt modelId="{BD2BE813-EE17-4D68-AFDF-0558EA8C3C5C}" type="pres">
      <dgm:prSet presAssocID="{AA9FB3AA-D613-4118-8249-2B1C4C0642C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4D85E2E3-FEF1-4840-A4DA-DFA1A8559E90}" type="pres">
      <dgm:prSet presAssocID="{AA9FB3AA-D613-4118-8249-2B1C4C0642CC}" presName="spaceRect" presStyleCnt="0"/>
      <dgm:spPr/>
    </dgm:pt>
    <dgm:pt modelId="{D07A9E97-13DB-4D5E-9BB9-521796D67DCE}" type="pres">
      <dgm:prSet presAssocID="{AA9FB3AA-D613-4118-8249-2B1C4C0642CC}" presName="parTx" presStyleLbl="revTx" presStyleIdx="2" presStyleCnt="8">
        <dgm:presLayoutVars>
          <dgm:chMax val="0"/>
          <dgm:chPref val="0"/>
        </dgm:presLayoutVars>
      </dgm:prSet>
      <dgm:spPr/>
    </dgm:pt>
    <dgm:pt modelId="{E8B12031-FBAD-400E-ACAA-1CA4D61853C2}" type="pres">
      <dgm:prSet presAssocID="{2A7B246D-0738-4092-A3FB-0AC55D7F257F}" presName="sibTrans" presStyleCnt="0"/>
      <dgm:spPr/>
    </dgm:pt>
    <dgm:pt modelId="{E1601B92-DDF3-44F8-8E69-31009D6D7F88}" type="pres">
      <dgm:prSet presAssocID="{0D377B3F-AF61-4A99-9EAC-2B99A665E864}" presName="compNode" presStyleCnt="0"/>
      <dgm:spPr/>
    </dgm:pt>
    <dgm:pt modelId="{964E118D-9087-43DF-930A-1EEBCA4787E0}" type="pres">
      <dgm:prSet presAssocID="{0D377B3F-AF61-4A99-9EAC-2B99A665E864}" presName="bgRect" presStyleLbl="bgShp" presStyleIdx="3" presStyleCnt="8"/>
      <dgm:spPr/>
    </dgm:pt>
    <dgm:pt modelId="{CE6696BA-1316-4C76-B78A-DDF884506BE6}" type="pres">
      <dgm:prSet presAssocID="{0D377B3F-AF61-4A99-9EAC-2B99A665E86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61FD05B9-B9E3-4134-B1AF-14EA01712ACA}" type="pres">
      <dgm:prSet presAssocID="{0D377B3F-AF61-4A99-9EAC-2B99A665E864}" presName="spaceRect" presStyleCnt="0"/>
      <dgm:spPr/>
    </dgm:pt>
    <dgm:pt modelId="{E74F2D33-F34E-4FAA-B24E-F4AEEBB6B5E4}" type="pres">
      <dgm:prSet presAssocID="{0D377B3F-AF61-4A99-9EAC-2B99A665E864}" presName="parTx" presStyleLbl="revTx" presStyleIdx="3" presStyleCnt="8">
        <dgm:presLayoutVars>
          <dgm:chMax val="0"/>
          <dgm:chPref val="0"/>
        </dgm:presLayoutVars>
      </dgm:prSet>
      <dgm:spPr/>
    </dgm:pt>
    <dgm:pt modelId="{D66563E4-96EC-4FDD-A700-ACEEB932804D}" type="pres">
      <dgm:prSet presAssocID="{B3ADDDBB-F2AB-4D27-83A9-E8D06AEE3EFB}" presName="sibTrans" presStyleCnt="0"/>
      <dgm:spPr/>
    </dgm:pt>
    <dgm:pt modelId="{125633B5-220C-4942-9B8E-C44E41FE4C5F}" type="pres">
      <dgm:prSet presAssocID="{3F58AB8C-41AC-4999-9AE3-865BC4B52891}" presName="compNode" presStyleCnt="0"/>
      <dgm:spPr/>
    </dgm:pt>
    <dgm:pt modelId="{29C8BA41-8740-487F-A45B-A2C446824011}" type="pres">
      <dgm:prSet presAssocID="{3F58AB8C-41AC-4999-9AE3-865BC4B52891}" presName="bgRect" presStyleLbl="bgShp" presStyleIdx="4" presStyleCnt="8"/>
      <dgm:spPr/>
    </dgm:pt>
    <dgm:pt modelId="{9097E5A3-2AB1-4EB2-80EE-0469966CF752}" type="pres">
      <dgm:prSet presAssocID="{3F58AB8C-41AC-4999-9AE3-865BC4B5289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1E13F30C-2F57-44DC-9525-623CC9641687}" type="pres">
      <dgm:prSet presAssocID="{3F58AB8C-41AC-4999-9AE3-865BC4B52891}" presName="spaceRect" presStyleCnt="0"/>
      <dgm:spPr/>
    </dgm:pt>
    <dgm:pt modelId="{FE302D25-2BF5-40C9-999E-667A788B6A39}" type="pres">
      <dgm:prSet presAssocID="{3F58AB8C-41AC-4999-9AE3-865BC4B52891}" presName="parTx" presStyleLbl="revTx" presStyleIdx="4" presStyleCnt="8">
        <dgm:presLayoutVars>
          <dgm:chMax val="0"/>
          <dgm:chPref val="0"/>
        </dgm:presLayoutVars>
      </dgm:prSet>
      <dgm:spPr/>
    </dgm:pt>
    <dgm:pt modelId="{652A8F9F-9721-4371-97E7-1300812366FE}" type="pres">
      <dgm:prSet presAssocID="{1C327424-66AA-4C24-B758-8F5F1662CE43}" presName="sibTrans" presStyleCnt="0"/>
      <dgm:spPr/>
    </dgm:pt>
    <dgm:pt modelId="{8C89E66D-43C8-4A47-99B3-762B53AF27EA}" type="pres">
      <dgm:prSet presAssocID="{051E441E-5353-48BD-8526-F33F308668ED}" presName="compNode" presStyleCnt="0"/>
      <dgm:spPr/>
    </dgm:pt>
    <dgm:pt modelId="{2C5DFA15-2D57-4CED-B260-EF5FAB3F72A7}" type="pres">
      <dgm:prSet presAssocID="{051E441E-5353-48BD-8526-F33F308668ED}" presName="bgRect" presStyleLbl="bgShp" presStyleIdx="5" presStyleCnt="8"/>
      <dgm:spPr/>
    </dgm:pt>
    <dgm:pt modelId="{BAC3A2D1-24C5-46D7-9C90-15E0DE2C5400}" type="pres">
      <dgm:prSet presAssocID="{051E441E-5353-48BD-8526-F33F308668E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4DB67078-D6CC-4F15-A484-CFE22D12CFFD}" type="pres">
      <dgm:prSet presAssocID="{051E441E-5353-48BD-8526-F33F308668ED}" presName="spaceRect" presStyleCnt="0"/>
      <dgm:spPr/>
    </dgm:pt>
    <dgm:pt modelId="{A6A3EC36-4009-491F-A932-B6780234843F}" type="pres">
      <dgm:prSet presAssocID="{051E441E-5353-48BD-8526-F33F308668ED}" presName="parTx" presStyleLbl="revTx" presStyleIdx="5" presStyleCnt="8">
        <dgm:presLayoutVars>
          <dgm:chMax val="0"/>
          <dgm:chPref val="0"/>
        </dgm:presLayoutVars>
      </dgm:prSet>
      <dgm:spPr/>
    </dgm:pt>
    <dgm:pt modelId="{CC0B81EF-AF8D-4466-A334-F99DA48B2CD2}" type="pres">
      <dgm:prSet presAssocID="{4862E496-DC09-4CF7-B031-47C09413E7DA}" presName="sibTrans" presStyleCnt="0"/>
      <dgm:spPr/>
    </dgm:pt>
    <dgm:pt modelId="{B88042D4-498A-44C0-9169-260C05E3384E}" type="pres">
      <dgm:prSet presAssocID="{0707ACE7-BABB-4BFF-8837-A06243823E2A}" presName="compNode" presStyleCnt="0"/>
      <dgm:spPr/>
    </dgm:pt>
    <dgm:pt modelId="{308E1228-1A1C-4508-94C5-CF11A6FED147}" type="pres">
      <dgm:prSet presAssocID="{0707ACE7-BABB-4BFF-8837-A06243823E2A}" presName="bgRect" presStyleLbl="bgShp" presStyleIdx="6" presStyleCnt="8"/>
      <dgm:spPr/>
    </dgm:pt>
    <dgm:pt modelId="{83BE531E-D1A6-4ED7-80F0-59A7CFB3CE6E}" type="pres">
      <dgm:prSet presAssocID="{0707ACE7-BABB-4BFF-8837-A06243823E2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avel"/>
        </a:ext>
      </dgm:extLst>
    </dgm:pt>
    <dgm:pt modelId="{8CE9DE59-A56B-49E0-A25E-DF4E455AC02B}" type="pres">
      <dgm:prSet presAssocID="{0707ACE7-BABB-4BFF-8837-A06243823E2A}" presName="spaceRect" presStyleCnt="0"/>
      <dgm:spPr/>
    </dgm:pt>
    <dgm:pt modelId="{ABBCD15D-E385-4704-8EB0-C6A86EB95BC6}" type="pres">
      <dgm:prSet presAssocID="{0707ACE7-BABB-4BFF-8837-A06243823E2A}" presName="parTx" presStyleLbl="revTx" presStyleIdx="6" presStyleCnt="8">
        <dgm:presLayoutVars>
          <dgm:chMax val="0"/>
          <dgm:chPref val="0"/>
        </dgm:presLayoutVars>
      </dgm:prSet>
      <dgm:spPr/>
    </dgm:pt>
    <dgm:pt modelId="{57ABE548-0E93-499F-93E3-8165FE66B739}" type="pres">
      <dgm:prSet presAssocID="{5B2A75DB-F118-4399-8781-D6F49D9F2E9C}" presName="sibTrans" presStyleCnt="0"/>
      <dgm:spPr/>
    </dgm:pt>
    <dgm:pt modelId="{5060FDEA-F791-41F6-BDD1-7152FBB8B081}" type="pres">
      <dgm:prSet presAssocID="{AEAA961F-D314-4711-854E-69877DB1C093}" presName="compNode" presStyleCnt="0"/>
      <dgm:spPr/>
    </dgm:pt>
    <dgm:pt modelId="{CD2A6CDC-46BA-4FD0-8F39-2852E968E42E}" type="pres">
      <dgm:prSet presAssocID="{AEAA961F-D314-4711-854E-69877DB1C093}" presName="bgRect" presStyleLbl="bgShp" presStyleIdx="7" presStyleCnt="8"/>
      <dgm:spPr/>
    </dgm:pt>
    <dgm:pt modelId="{C4A21106-3114-4B12-89C9-4398577A745F}" type="pres">
      <dgm:prSet presAssocID="{AEAA961F-D314-4711-854E-69877DB1C09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ycle with People"/>
        </a:ext>
      </dgm:extLst>
    </dgm:pt>
    <dgm:pt modelId="{75C6F199-FE90-46DD-B2B2-59AF229842EB}" type="pres">
      <dgm:prSet presAssocID="{AEAA961F-D314-4711-854E-69877DB1C093}" presName="spaceRect" presStyleCnt="0"/>
      <dgm:spPr/>
    </dgm:pt>
    <dgm:pt modelId="{A2839821-398F-4DAF-BBF6-E8B402BF3716}" type="pres">
      <dgm:prSet presAssocID="{AEAA961F-D314-4711-854E-69877DB1C093}" presName="parTx" presStyleLbl="revTx" presStyleIdx="7" presStyleCnt="8">
        <dgm:presLayoutVars>
          <dgm:chMax val="0"/>
          <dgm:chPref val="0"/>
        </dgm:presLayoutVars>
      </dgm:prSet>
      <dgm:spPr/>
    </dgm:pt>
  </dgm:ptLst>
  <dgm:cxnLst>
    <dgm:cxn modelId="{31759404-0FC5-4D7C-B9AF-8796802C07DF}" type="presOf" srcId="{3F58AB8C-41AC-4999-9AE3-865BC4B52891}" destId="{FE302D25-2BF5-40C9-999E-667A788B6A39}" srcOrd="0" destOrd="0" presId="urn:microsoft.com/office/officeart/2018/2/layout/IconVerticalSolidList"/>
    <dgm:cxn modelId="{6D2F4E2D-2B08-4044-8321-A2E613DCF6EA}" type="presOf" srcId="{AEAA961F-D314-4711-854E-69877DB1C093}" destId="{A2839821-398F-4DAF-BBF6-E8B402BF3716}" srcOrd="0" destOrd="0" presId="urn:microsoft.com/office/officeart/2018/2/layout/IconVerticalSolidList"/>
    <dgm:cxn modelId="{D1ADFB3F-F76A-4FFA-B2B8-B83AD36675C6}" srcId="{5EA4151D-5423-45B6-9E73-E2EB1814A8E4}" destId="{3F58AB8C-41AC-4999-9AE3-865BC4B52891}" srcOrd="4" destOrd="0" parTransId="{25F91768-4E8A-4F3E-ABAD-7F3E8CEFEF1E}" sibTransId="{1C327424-66AA-4C24-B758-8F5F1662CE43}"/>
    <dgm:cxn modelId="{C109755B-F35C-4799-8DEC-11B3FF204DAD}" srcId="{5EA4151D-5423-45B6-9E73-E2EB1814A8E4}" destId="{0707ACE7-BABB-4BFF-8837-A06243823E2A}" srcOrd="6" destOrd="0" parTransId="{2DD1B4FE-AA6E-4F97-B07E-6778E4F87B76}" sibTransId="{5B2A75DB-F118-4399-8781-D6F49D9F2E9C}"/>
    <dgm:cxn modelId="{0C823A5F-15C2-40FB-AC16-A1C45EB5E536}" type="presOf" srcId="{0D377B3F-AF61-4A99-9EAC-2B99A665E864}" destId="{E74F2D33-F34E-4FAA-B24E-F4AEEBB6B5E4}" srcOrd="0" destOrd="0" presId="urn:microsoft.com/office/officeart/2018/2/layout/IconVerticalSolidList"/>
    <dgm:cxn modelId="{D7870544-30F3-4D32-814F-374E7C855248}" srcId="{5EA4151D-5423-45B6-9E73-E2EB1814A8E4}" destId="{AEAA961F-D314-4711-854E-69877DB1C093}" srcOrd="7" destOrd="0" parTransId="{6B061E1B-22FA-4758-A0CA-032E48025197}" sibTransId="{02E565DF-E773-4BFD-9BB5-0B96FE9E490F}"/>
    <dgm:cxn modelId="{10D47354-8297-4CFE-9107-6E1651068889}" type="presOf" srcId="{051E441E-5353-48BD-8526-F33F308668ED}" destId="{A6A3EC36-4009-491F-A932-B6780234843F}" srcOrd="0" destOrd="0" presId="urn:microsoft.com/office/officeart/2018/2/layout/IconVerticalSolidList"/>
    <dgm:cxn modelId="{3227D28A-5867-420A-80A9-801BD8374C74}" srcId="{5EA4151D-5423-45B6-9E73-E2EB1814A8E4}" destId="{051E441E-5353-48BD-8526-F33F308668ED}" srcOrd="5" destOrd="0" parTransId="{894BC9B0-69C4-45AE-AE5B-34E22C40A907}" sibTransId="{4862E496-DC09-4CF7-B031-47C09413E7DA}"/>
    <dgm:cxn modelId="{D5953B8D-AB1C-44B9-99C8-6F8E80868315}" type="presOf" srcId="{AA9FB3AA-D613-4118-8249-2B1C4C0642CC}" destId="{D07A9E97-13DB-4D5E-9BB9-521796D67DCE}" srcOrd="0" destOrd="0" presId="urn:microsoft.com/office/officeart/2018/2/layout/IconVerticalSolidList"/>
    <dgm:cxn modelId="{340C258F-A1E2-48D4-BBF3-DE481A770B52}" type="presOf" srcId="{F5F84145-9A21-4FA3-B27F-03694C967DD7}" destId="{8361B423-CDD7-488B-AA28-AD74BF5CD49E}" srcOrd="0" destOrd="0" presId="urn:microsoft.com/office/officeart/2018/2/layout/IconVerticalSolidList"/>
    <dgm:cxn modelId="{18B56F9F-3000-4E11-96DD-BD841B81702B}" srcId="{5EA4151D-5423-45B6-9E73-E2EB1814A8E4}" destId="{B7A09518-60BE-468A-B2D7-BACEA29F1A9C}" srcOrd="1" destOrd="0" parTransId="{8F95BAB7-45DE-4C9D-A934-DA2673DB7775}" sibTransId="{B35E90B5-B4AC-45B9-BADE-F112ABEF4001}"/>
    <dgm:cxn modelId="{71F365A7-4023-4D03-827F-11FEC014A6B3}" srcId="{5EA4151D-5423-45B6-9E73-E2EB1814A8E4}" destId="{AA9FB3AA-D613-4118-8249-2B1C4C0642CC}" srcOrd="2" destOrd="0" parTransId="{88A12BFE-1E9B-4C9F-92A7-6265112C8190}" sibTransId="{2A7B246D-0738-4092-A3FB-0AC55D7F257F}"/>
    <dgm:cxn modelId="{EBEA45BB-439B-457D-B5BA-021581B56184}" type="presOf" srcId="{5EA4151D-5423-45B6-9E73-E2EB1814A8E4}" destId="{91EF61AD-9556-43CB-95C6-315AF956A094}" srcOrd="0" destOrd="0" presId="urn:microsoft.com/office/officeart/2018/2/layout/IconVerticalSolidList"/>
    <dgm:cxn modelId="{9C519ECD-38C2-446F-9E3F-C8B1331DF26A}" type="presOf" srcId="{0707ACE7-BABB-4BFF-8837-A06243823E2A}" destId="{ABBCD15D-E385-4704-8EB0-C6A86EB95BC6}" srcOrd="0" destOrd="0" presId="urn:microsoft.com/office/officeart/2018/2/layout/IconVerticalSolidList"/>
    <dgm:cxn modelId="{09D8D8D3-5935-4E92-9936-F3A10260928A}" type="presOf" srcId="{B7A09518-60BE-468A-B2D7-BACEA29F1A9C}" destId="{44AA8FCE-E751-431F-8DAA-FB06DE45ABD8}" srcOrd="0" destOrd="0" presId="urn:microsoft.com/office/officeart/2018/2/layout/IconVerticalSolidList"/>
    <dgm:cxn modelId="{C36281ED-0E6C-40F3-98C1-6F713B129FA0}" srcId="{5EA4151D-5423-45B6-9E73-E2EB1814A8E4}" destId="{0D377B3F-AF61-4A99-9EAC-2B99A665E864}" srcOrd="3" destOrd="0" parTransId="{1AE55540-8466-404D-BF3D-86D033E9BE32}" sibTransId="{B3ADDDBB-F2AB-4D27-83A9-E8D06AEE3EFB}"/>
    <dgm:cxn modelId="{653508F1-999E-4C9A-A0DF-DA0CBBAC9F25}" srcId="{5EA4151D-5423-45B6-9E73-E2EB1814A8E4}" destId="{F5F84145-9A21-4FA3-B27F-03694C967DD7}" srcOrd="0" destOrd="0" parTransId="{F0B0BAE2-E198-430A-A88D-B345575585D0}" sibTransId="{371F7197-B770-4DD0-A052-D748AED92270}"/>
    <dgm:cxn modelId="{7069DBAE-6CC2-4635-B229-614A8EDD8DCA}" type="presParOf" srcId="{91EF61AD-9556-43CB-95C6-315AF956A094}" destId="{228C503E-3DF7-42B7-A24F-71A69513EF4C}" srcOrd="0" destOrd="0" presId="urn:microsoft.com/office/officeart/2018/2/layout/IconVerticalSolidList"/>
    <dgm:cxn modelId="{0502557A-130E-4DE6-8FE7-C5A4580B22F9}" type="presParOf" srcId="{228C503E-3DF7-42B7-A24F-71A69513EF4C}" destId="{E9FAA001-B720-4E36-A49E-BDF3C53BA3C8}" srcOrd="0" destOrd="0" presId="urn:microsoft.com/office/officeart/2018/2/layout/IconVerticalSolidList"/>
    <dgm:cxn modelId="{FC4F0380-284F-4879-9721-C1FF913FA4FC}" type="presParOf" srcId="{228C503E-3DF7-42B7-A24F-71A69513EF4C}" destId="{D398E2FB-2B91-4F44-9DB7-F483EC18D43A}" srcOrd="1" destOrd="0" presId="urn:microsoft.com/office/officeart/2018/2/layout/IconVerticalSolidList"/>
    <dgm:cxn modelId="{F003A4B1-4B43-4A25-8DCD-D07AF91CAEE2}" type="presParOf" srcId="{228C503E-3DF7-42B7-A24F-71A69513EF4C}" destId="{E6789D92-AD24-4610-AEE0-E97F92FA42CB}" srcOrd="2" destOrd="0" presId="urn:microsoft.com/office/officeart/2018/2/layout/IconVerticalSolidList"/>
    <dgm:cxn modelId="{3ABF97F3-746B-431A-98E6-EC7359CEA89A}" type="presParOf" srcId="{228C503E-3DF7-42B7-A24F-71A69513EF4C}" destId="{8361B423-CDD7-488B-AA28-AD74BF5CD49E}" srcOrd="3" destOrd="0" presId="urn:microsoft.com/office/officeart/2018/2/layout/IconVerticalSolidList"/>
    <dgm:cxn modelId="{90C65169-CDF3-4F49-84BF-C32E89B1650E}" type="presParOf" srcId="{91EF61AD-9556-43CB-95C6-315AF956A094}" destId="{79E4B2C6-A381-42EE-BF62-F0FAD4B3D4BC}" srcOrd="1" destOrd="0" presId="urn:microsoft.com/office/officeart/2018/2/layout/IconVerticalSolidList"/>
    <dgm:cxn modelId="{E7C71C7A-F3E4-49B5-8B1F-6C9782F9C078}" type="presParOf" srcId="{91EF61AD-9556-43CB-95C6-315AF956A094}" destId="{FCC061F8-DBC6-43CF-8901-7D10E47EA906}" srcOrd="2" destOrd="0" presId="urn:microsoft.com/office/officeart/2018/2/layout/IconVerticalSolidList"/>
    <dgm:cxn modelId="{51DE96FB-E00E-40EC-972C-0B6E92779A51}" type="presParOf" srcId="{FCC061F8-DBC6-43CF-8901-7D10E47EA906}" destId="{B958A24C-3F9B-4F44-8EEC-9D746ABDF2CE}" srcOrd="0" destOrd="0" presId="urn:microsoft.com/office/officeart/2018/2/layout/IconVerticalSolidList"/>
    <dgm:cxn modelId="{BE71A18E-57D5-4D6B-9EC7-08F7D257BFCC}" type="presParOf" srcId="{FCC061F8-DBC6-43CF-8901-7D10E47EA906}" destId="{7C61173F-9C0D-48F4-88A5-6DDA1ED98131}" srcOrd="1" destOrd="0" presId="urn:microsoft.com/office/officeart/2018/2/layout/IconVerticalSolidList"/>
    <dgm:cxn modelId="{2CB9253F-009D-408E-8266-4DDDC40786B9}" type="presParOf" srcId="{FCC061F8-DBC6-43CF-8901-7D10E47EA906}" destId="{6A8727B7-0FE4-45FC-959D-5606084FD1CD}" srcOrd="2" destOrd="0" presId="urn:microsoft.com/office/officeart/2018/2/layout/IconVerticalSolidList"/>
    <dgm:cxn modelId="{573CBA86-2EC5-40A1-A5F5-B2BE3428E006}" type="presParOf" srcId="{FCC061F8-DBC6-43CF-8901-7D10E47EA906}" destId="{44AA8FCE-E751-431F-8DAA-FB06DE45ABD8}" srcOrd="3" destOrd="0" presId="urn:microsoft.com/office/officeart/2018/2/layout/IconVerticalSolidList"/>
    <dgm:cxn modelId="{2BAF67C9-E496-4E90-B3F6-397ED3EDF5B3}" type="presParOf" srcId="{91EF61AD-9556-43CB-95C6-315AF956A094}" destId="{B126635B-A382-40E1-8218-D4333517D81F}" srcOrd="3" destOrd="0" presId="urn:microsoft.com/office/officeart/2018/2/layout/IconVerticalSolidList"/>
    <dgm:cxn modelId="{CA282DA6-AAC7-4260-8BF5-C6C6DB8E8376}" type="presParOf" srcId="{91EF61AD-9556-43CB-95C6-315AF956A094}" destId="{5E802607-448D-4765-8594-5AF8272F15C6}" srcOrd="4" destOrd="0" presId="urn:microsoft.com/office/officeart/2018/2/layout/IconVerticalSolidList"/>
    <dgm:cxn modelId="{C621F235-0FF4-4A6D-95F6-8EBD888B2E54}" type="presParOf" srcId="{5E802607-448D-4765-8594-5AF8272F15C6}" destId="{102FB5C0-63F1-44D1-8D9C-5EE9C6C58470}" srcOrd="0" destOrd="0" presId="urn:microsoft.com/office/officeart/2018/2/layout/IconVerticalSolidList"/>
    <dgm:cxn modelId="{D8D0DE77-3C89-45A6-B51F-C4F49C59CC6B}" type="presParOf" srcId="{5E802607-448D-4765-8594-5AF8272F15C6}" destId="{BD2BE813-EE17-4D68-AFDF-0558EA8C3C5C}" srcOrd="1" destOrd="0" presId="urn:microsoft.com/office/officeart/2018/2/layout/IconVerticalSolidList"/>
    <dgm:cxn modelId="{02C754B9-22DB-4EC0-AA46-9763B77B3C0F}" type="presParOf" srcId="{5E802607-448D-4765-8594-5AF8272F15C6}" destId="{4D85E2E3-FEF1-4840-A4DA-DFA1A8559E90}" srcOrd="2" destOrd="0" presId="urn:microsoft.com/office/officeart/2018/2/layout/IconVerticalSolidList"/>
    <dgm:cxn modelId="{D51C1E1F-62AB-4768-A92F-5997E2F284AE}" type="presParOf" srcId="{5E802607-448D-4765-8594-5AF8272F15C6}" destId="{D07A9E97-13DB-4D5E-9BB9-521796D67DCE}" srcOrd="3" destOrd="0" presId="urn:microsoft.com/office/officeart/2018/2/layout/IconVerticalSolidList"/>
    <dgm:cxn modelId="{34C44461-2B5B-4530-926E-25FABC65D2E6}" type="presParOf" srcId="{91EF61AD-9556-43CB-95C6-315AF956A094}" destId="{E8B12031-FBAD-400E-ACAA-1CA4D61853C2}" srcOrd="5" destOrd="0" presId="urn:microsoft.com/office/officeart/2018/2/layout/IconVerticalSolidList"/>
    <dgm:cxn modelId="{4E35C19A-8A8E-4241-93EB-A7D2650A4D5C}" type="presParOf" srcId="{91EF61AD-9556-43CB-95C6-315AF956A094}" destId="{E1601B92-DDF3-44F8-8E69-31009D6D7F88}" srcOrd="6" destOrd="0" presId="urn:microsoft.com/office/officeart/2018/2/layout/IconVerticalSolidList"/>
    <dgm:cxn modelId="{F136F8B6-2CE4-4C20-84BA-47630CBFBD5B}" type="presParOf" srcId="{E1601B92-DDF3-44F8-8E69-31009D6D7F88}" destId="{964E118D-9087-43DF-930A-1EEBCA4787E0}" srcOrd="0" destOrd="0" presId="urn:microsoft.com/office/officeart/2018/2/layout/IconVerticalSolidList"/>
    <dgm:cxn modelId="{5EB8510E-2538-45E4-87AB-55F820EFEECC}" type="presParOf" srcId="{E1601B92-DDF3-44F8-8E69-31009D6D7F88}" destId="{CE6696BA-1316-4C76-B78A-DDF884506BE6}" srcOrd="1" destOrd="0" presId="urn:microsoft.com/office/officeart/2018/2/layout/IconVerticalSolidList"/>
    <dgm:cxn modelId="{E8A41CD2-B579-4EC8-BBF2-249C99D36DBA}" type="presParOf" srcId="{E1601B92-DDF3-44F8-8E69-31009D6D7F88}" destId="{61FD05B9-B9E3-4134-B1AF-14EA01712ACA}" srcOrd="2" destOrd="0" presId="urn:microsoft.com/office/officeart/2018/2/layout/IconVerticalSolidList"/>
    <dgm:cxn modelId="{2F7EA7AC-8CAB-4124-9CC3-3481AF56AB2F}" type="presParOf" srcId="{E1601B92-DDF3-44F8-8E69-31009D6D7F88}" destId="{E74F2D33-F34E-4FAA-B24E-F4AEEBB6B5E4}" srcOrd="3" destOrd="0" presId="urn:microsoft.com/office/officeart/2018/2/layout/IconVerticalSolidList"/>
    <dgm:cxn modelId="{BEE4DBAA-25AB-43F0-854A-C4348450D213}" type="presParOf" srcId="{91EF61AD-9556-43CB-95C6-315AF956A094}" destId="{D66563E4-96EC-4FDD-A700-ACEEB932804D}" srcOrd="7" destOrd="0" presId="urn:microsoft.com/office/officeart/2018/2/layout/IconVerticalSolidList"/>
    <dgm:cxn modelId="{826BA99E-249C-481E-B4F6-9042871505D2}" type="presParOf" srcId="{91EF61AD-9556-43CB-95C6-315AF956A094}" destId="{125633B5-220C-4942-9B8E-C44E41FE4C5F}" srcOrd="8" destOrd="0" presId="urn:microsoft.com/office/officeart/2018/2/layout/IconVerticalSolidList"/>
    <dgm:cxn modelId="{9339C4EB-6C91-49A4-B858-C316C3B88A9B}" type="presParOf" srcId="{125633B5-220C-4942-9B8E-C44E41FE4C5F}" destId="{29C8BA41-8740-487F-A45B-A2C446824011}" srcOrd="0" destOrd="0" presId="urn:microsoft.com/office/officeart/2018/2/layout/IconVerticalSolidList"/>
    <dgm:cxn modelId="{4AE12829-4DED-46B7-ABBF-953C1AE5510A}" type="presParOf" srcId="{125633B5-220C-4942-9B8E-C44E41FE4C5F}" destId="{9097E5A3-2AB1-4EB2-80EE-0469966CF752}" srcOrd="1" destOrd="0" presId="urn:microsoft.com/office/officeart/2018/2/layout/IconVerticalSolidList"/>
    <dgm:cxn modelId="{D59B2238-67AE-4905-BFA5-1ED549AA6C38}" type="presParOf" srcId="{125633B5-220C-4942-9B8E-C44E41FE4C5F}" destId="{1E13F30C-2F57-44DC-9525-623CC9641687}" srcOrd="2" destOrd="0" presId="urn:microsoft.com/office/officeart/2018/2/layout/IconVerticalSolidList"/>
    <dgm:cxn modelId="{151F2141-6505-4A28-9EED-3507EA7E7C53}" type="presParOf" srcId="{125633B5-220C-4942-9B8E-C44E41FE4C5F}" destId="{FE302D25-2BF5-40C9-999E-667A788B6A39}" srcOrd="3" destOrd="0" presId="urn:microsoft.com/office/officeart/2018/2/layout/IconVerticalSolidList"/>
    <dgm:cxn modelId="{F6AC0A05-2579-4FCD-98B6-D9EBEA8BA5A6}" type="presParOf" srcId="{91EF61AD-9556-43CB-95C6-315AF956A094}" destId="{652A8F9F-9721-4371-97E7-1300812366FE}" srcOrd="9" destOrd="0" presId="urn:microsoft.com/office/officeart/2018/2/layout/IconVerticalSolidList"/>
    <dgm:cxn modelId="{D2EED104-3193-4166-8306-3413EBC59453}" type="presParOf" srcId="{91EF61AD-9556-43CB-95C6-315AF956A094}" destId="{8C89E66D-43C8-4A47-99B3-762B53AF27EA}" srcOrd="10" destOrd="0" presId="urn:microsoft.com/office/officeart/2018/2/layout/IconVerticalSolidList"/>
    <dgm:cxn modelId="{9B14995B-7A39-4B24-B9B6-53BFA4D4F367}" type="presParOf" srcId="{8C89E66D-43C8-4A47-99B3-762B53AF27EA}" destId="{2C5DFA15-2D57-4CED-B260-EF5FAB3F72A7}" srcOrd="0" destOrd="0" presId="urn:microsoft.com/office/officeart/2018/2/layout/IconVerticalSolidList"/>
    <dgm:cxn modelId="{0A42B97D-BC0C-4DDF-BFD7-B68098EE784C}" type="presParOf" srcId="{8C89E66D-43C8-4A47-99B3-762B53AF27EA}" destId="{BAC3A2D1-24C5-46D7-9C90-15E0DE2C5400}" srcOrd="1" destOrd="0" presId="urn:microsoft.com/office/officeart/2018/2/layout/IconVerticalSolidList"/>
    <dgm:cxn modelId="{75C1A6F5-24FA-42ED-B10C-69C4D9E3C42A}" type="presParOf" srcId="{8C89E66D-43C8-4A47-99B3-762B53AF27EA}" destId="{4DB67078-D6CC-4F15-A484-CFE22D12CFFD}" srcOrd="2" destOrd="0" presId="urn:microsoft.com/office/officeart/2018/2/layout/IconVerticalSolidList"/>
    <dgm:cxn modelId="{34BE1F03-9579-4CAB-8621-CF47F070F380}" type="presParOf" srcId="{8C89E66D-43C8-4A47-99B3-762B53AF27EA}" destId="{A6A3EC36-4009-491F-A932-B6780234843F}" srcOrd="3" destOrd="0" presId="urn:microsoft.com/office/officeart/2018/2/layout/IconVerticalSolidList"/>
    <dgm:cxn modelId="{0010CA98-71E9-434C-A40C-97E2C80E8E68}" type="presParOf" srcId="{91EF61AD-9556-43CB-95C6-315AF956A094}" destId="{CC0B81EF-AF8D-4466-A334-F99DA48B2CD2}" srcOrd="11" destOrd="0" presId="urn:microsoft.com/office/officeart/2018/2/layout/IconVerticalSolidList"/>
    <dgm:cxn modelId="{B8945448-C0EC-42C5-8192-0B498A28C83D}" type="presParOf" srcId="{91EF61AD-9556-43CB-95C6-315AF956A094}" destId="{B88042D4-498A-44C0-9169-260C05E3384E}" srcOrd="12" destOrd="0" presId="urn:microsoft.com/office/officeart/2018/2/layout/IconVerticalSolidList"/>
    <dgm:cxn modelId="{22E2D7B7-22B1-477A-AA93-8037469D417B}" type="presParOf" srcId="{B88042D4-498A-44C0-9169-260C05E3384E}" destId="{308E1228-1A1C-4508-94C5-CF11A6FED147}" srcOrd="0" destOrd="0" presId="urn:microsoft.com/office/officeart/2018/2/layout/IconVerticalSolidList"/>
    <dgm:cxn modelId="{9D3975D2-EA0F-420A-89E4-6637D04B80AC}" type="presParOf" srcId="{B88042D4-498A-44C0-9169-260C05E3384E}" destId="{83BE531E-D1A6-4ED7-80F0-59A7CFB3CE6E}" srcOrd="1" destOrd="0" presId="urn:microsoft.com/office/officeart/2018/2/layout/IconVerticalSolidList"/>
    <dgm:cxn modelId="{CE6768E7-FAEE-4A18-B608-0539C08A0E3C}" type="presParOf" srcId="{B88042D4-498A-44C0-9169-260C05E3384E}" destId="{8CE9DE59-A56B-49E0-A25E-DF4E455AC02B}" srcOrd="2" destOrd="0" presId="urn:microsoft.com/office/officeart/2018/2/layout/IconVerticalSolidList"/>
    <dgm:cxn modelId="{E1F1D3D7-B336-4FBB-B2FD-61FD72C0B585}" type="presParOf" srcId="{B88042D4-498A-44C0-9169-260C05E3384E}" destId="{ABBCD15D-E385-4704-8EB0-C6A86EB95BC6}" srcOrd="3" destOrd="0" presId="urn:microsoft.com/office/officeart/2018/2/layout/IconVerticalSolidList"/>
    <dgm:cxn modelId="{3C9635DC-7E1A-4E3B-B4F6-5B71404A89B1}" type="presParOf" srcId="{91EF61AD-9556-43CB-95C6-315AF956A094}" destId="{57ABE548-0E93-499F-93E3-8165FE66B739}" srcOrd="13" destOrd="0" presId="urn:microsoft.com/office/officeart/2018/2/layout/IconVerticalSolidList"/>
    <dgm:cxn modelId="{207A288C-4A3D-47FB-BD12-8CEEB9FFB0E9}" type="presParOf" srcId="{91EF61AD-9556-43CB-95C6-315AF956A094}" destId="{5060FDEA-F791-41F6-BDD1-7152FBB8B081}" srcOrd="14" destOrd="0" presId="urn:microsoft.com/office/officeart/2018/2/layout/IconVerticalSolidList"/>
    <dgm:cxn modelId="{3D988F13-94F5-455F-9E21-9720295CB900}" type="presParOf" srcId="{5060FDEA-F791-41F6-BDD1-7152FBB8B081}" destId="{CD2A6CDC-46BA-4FD0-8F39-2852E968E42E}" srcOrd="0" destOrd="0" presId="urn:microsoft.com/office/officeart/2018/2/layout/IconVerticalSolidList"/>
    <dgm:cxn modelId="{1AADFFE7-70E8-451E-A506-0DD2DB88DE81}" type="presParOf" srcId="{5060FDEA-F791-41F6-BDD1-7152FBB8B081}" destId="{C4A21106-3114-4B12-89C9-4398577A745F}" srcOrd="1" destOrd="0" presId="urn:microsoft.com/office/officeart/2018/2/layout/IconVerticalSolidList"/>
    <dgm:cxn modelId="{EE4DFFA2-7941-4C78-87DA-E5FA2DEDB8A7}" type="presParOf" srcId="{5060FDEA-F791-41F6-BDD1-7152FBB8B081}" destId="{75C6F199-FE90-46DD-B2B2-59AF229842EB}" srcOrd="2" destOrd="0" presId="urn:microsoft.com/office/officeart/2018/2/layout/IconVerticalSolidList"/>
    <dgm:cxn modelId="{B17AD199-F488-44BD-8531-59DCB8A3464A}" type="presParOf" srcId="{5060FDEA-F791-41F6-BDD1-7152FBB8B081}" destId="{A2839821-398F-4DAF-BBF6-E8B402BF37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A001-B720-4E36-A49E-BDF3C53BA3C8}">
      <dsp:nvSpPr>
        <dsp:cNvPr id="0" name=""/>
        <dsp:cNvSpPr/>
      </dsp:nvSpPr>
      <dsp:spPr>
        <a:xfrm>
          <a:off x="0" y="640"/>
          <a:ext cx="6391275" cy="5379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8E2FB-2B91-4F44-9DB7-F483EC18D43A}">
      <dsp:nvSpPr>
        <dsp:cNvPr id="0" name=""/>
        <dsp:cNvSpPr/>
      </dsp:nvSpPr>
      <dsp:spPr>
        <a:xfrm>
          <a:off x="162742" y="121688"/>
          <a:ext cx="295894" cy="2958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61B423-CDD7-488B-AA28-AD74BF5CD49E}">
      <dsp:nvSpPr>
        <dsp:cNvPr id="0" name=""/>
        <dsp:cNvSpPr/>
      </dsp:nvSpPr>
      <dsp:spPr>
        <a:xfrm>
          <a:off x="621378" y="640"/>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Does it express our own core values?</a:t>
          </a:r>
        </a:p>
      </dsp:txBody>
      <dsp:txXfrm>
        <a:off x="621378" y="640"/>
        <a:ext cx="5769896" cy="537990"/>
      </dsp:txXfrm>
    </dsp:sp>
    <dsp:sp modelId="{B958A24C-3F9B-4F44-8EEC-9D746ABDF2CE}">
      <dsp:nvSpPr>
        <dsp:cNvPr id="0" name=""/>
        <dsp:cNvSpPr/>
      </dsp:nvSpPr>
      <dsp:spPr>
        <a:xfrm>
          <a:off x="0" y="673128"/>
          <a:ext cx="6391275" cy="5379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1173F-9C0D-48F4-88A5-6DDA1ED98131}">
      <dsp:nvSpPr>
        <dsp:cNvPr id="0" name=""/>
        <dsp:cNvSpPr/>
      </dsp:nvSpPr>
      <dsp:spPr>
        <a:xfrm>
          <a:off x="162742" y="794176"/>
          <a:ext cx="295894" cy="2958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AA8FCE-E751-431F-8DAA-FB06DE45ABD8}">
      <dsp:nvSpPr>
        <dsp:cNvPr id="0" name=""/>
        <dsp:cNvSpPr/>
      </dsp:nvSpPr>
      <dsp:spPr>
        <a:xfrm>
          <a:off x="621378" y="673128"/>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Does it effectively communicate who we are as a people and what matters to us?</a:t>
          </a:r>
        </a:p>
      </dsp:txBody>
      <dsp:txXfrm>
        <a:off x="621378" y="673128"/>
        <a:ext cx="5769896" cy="537990"/>
      </dsp:txXfrm>
    </dsp:sp>
    <dsp:sp modelId="{102FB5C0-63F1-44D1-8D9C-5EE9C6C58470}">
      <dsp:nvSpPr>
        <dsp:cNvPr id="0" name=""/>
        <dsp:cNvSpPr/>
      </dsp:nvSpPr>
      <dsp:spPr>
        <a:xfrm>
          <a:off x="0" y="1345616"/>
          <a:ext cx="6391275" cy="5379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BE813-EE17-4D68-AFDF-0558EA8C3C5C}">
      <dsp:nvSpPr>
        <dsp:cNvPr id="0" name=""/>
        <dsp:cNvSpPr/>
      </dsp:nvSpPr>
      <dsp:spPr>
        <a:xfrm>
          <a:off x="162742" y="1466664"/>
          <a:ext cx="295894" cy="2958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07A9E97-13DB-4D5E-9BB9-521796D67DCE}">
      <dsp:nvSpPr>
        <dsp:cNvPr id="0" name=""/>
        <dsp:cNvSpPr/>
      </dsp:nvSpPr>
      <dsp:spPr>
        <a:xfrm>
          <a:off x="621378" y="1345616"/>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dirty="0"/>
            <a:t>Do our people view the current Constitution as our Constitution or as someone else’s idea of how we should govern?</a:t>
          </a:r>
        </a:p>
      </dsp:txBody>
      <dsp:txXfrm>
        <a:off x="621378" y="1345616"/>
        <a:ext cx="5769896" cy="537990"/>
      </dsp:txXfrm>
    </dsp:sp>
    <dsp:sp modelId="{964E118D-9087-43DF-930A-1EEBCA4787E0}">
      <dsp:nvSpPr>
        <dsp:cNvPr id="0" name=""/>
        <dsp:cNvSpPr/>
      </dsp:nvSpPr>
      <dsp:spPr>
        <a:xfrm>
          <a:off x="0" y="2018104"/>
          <a:ext cx="6391275" cy="53799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696BA-1316-4C76-B78A-DDF884506BE6}">
      <dsp:nvSpPr>
        <dsp:cNvPr id="0" name=""/>
        <dsp:cNvSpPr/>
      </dsp:nvSpPr>
      <dsp:spPr>
        <a:xfrm>
          <a:off x="162742" y="2139152"/>
          <a:ext cx="295894" cy="2958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4F2D33-F34E-4FAA-B24E-F4AEEBB6B5E4}">
      <dsp:nvSpPr>
        <dsp:cNvPr id="0" name=""/>
        <dsp:cNvSpPr/>
      </dsp:nvSpPr>
      <dsp:spPr>
        <a:xfrm>
          <a:off x="621378" y="2018104"/>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How well does our current governing system work? </a:t>
          </a:r>
        </a:p>
      </dsp:txBody>
      <dsp:txXfrm>
        <a:off x="621378" y="2018104"/>
        <a:ext cx="5769896" cy="537990"/>
      </dsp:txXfrm>
    </dsp:sp>
    <dsp:sp modelId="{29C8BA41-8740-487F-A45B-A2C446824011}">
      <dsp:nvSpPr>
        <dsp:cNvPr id="0" name=""/>
        <dsp:cNvSpPr/>
      </dsp:nvSpPr>
      <dsp:spPr>
        <a:xfrm>
          <a:off x="0" y="2690592"/>
          <a:ext cx="6391275" cy="53799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7E5A3-2AB1-4EB2-80EE-0469966CF752}">
      <dsp:nvSpPr>
        <dsp:cNvPr id="0" name=""/>
        <dsp:cNvSpPr/>
      </dsp:nvSpPr>
      <dsp:spPr>
        <a:xfrm>
          <a:off x="162742" y="2811640"/>
          <a:ext cx="295894" cy="2958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302D25-2BF5-40C9-999E-667A788B6A39}">
      <dsp:nvSpPr>
        <dsp:cNvPr id="0" name=""/>
        <dsp:cNvSpPr/>
      </dsp:nvSpPr>
      <dsp:spPr>
        <a:xfrm>
          <a:off x="621378" y="2690592"/>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Would we describe it as effective or ineffective?</a:t>
          </a:r>
        </a:p>
      </dsp:txBody>
      <dsp:txXfrm>
        <a:off x="621378" y="2690592"/>
        <a:ext cx="5769896" cy="537990"/>
      </dsp:txXfrm>
    </dsp:sp>
    <dsp:sp modelId="{2C5DFA15-2D57-4CED-B260-EF5FAB3F72A7}">
      <dsp:nvSpPr>
        <dsp:cNvPr id="0" name=""/>
        <dsp:cNvSpPr/>
      </dsp:nvSpPr>
      <dsp:spPr>
        <a:xfrm>
          <a:off x="0" y="3363080"/>
          <a:ext cx="6391275" cy="5379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3A2D1-24C5-46D7-9C90-15E0DE2C5400}">
      <dsp:nvSpPr>
        <dsp:cNvPr id="0" name=""/>
        <dsp:cNvSpPr/>
      </dsp:nvSpPr>
      <dsp:spPr>
        <a:xfrm>
          <a:off x="162742" y="3484128"/>
          <a:ext cx="295894" cy="2958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A3EC36-4009-491F-A932-B6780234843F}">
      <dsp:nvSpPr>
        <dsp:cNvPr id="0" name=""/>
        <dsp:cNvSpPr/>
      </dsp:nvSpPr>
      <dsp:spPr>
        <a:xfrm>
          <a:off x="621378" y="3363080"/>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dirty="0"/>
            <a:t>Does our current Constitution give our Nation the tools it needs to achieve its goals?</a:t>
          </a:r>
        </a:p>
      </dsp:txBody>
      <dsp:txXfrm>
        <a:off x="621378" y="3363080"/>
        <a:ext cx="5769896" cy="537990"/>
      </dsp:txXfrm>
    </dsp:sp>
    <dsp:sp modelId="{308E1228-1A1C-4508-94C5-CF11A6FED147}">
      <dsp:nvSpPr>
        <dsp:cNvPr id="0" name=""/>
        <dsp:cNvSpPr/>
      </dsp:nvSpPr>
      <dsp:spPr>
        <a:xfrm>
          <a:off x="0" y="4035568"/>
          <a:ext cx="6391275" cy="5379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BE531E-D1A6-4ED7-80F0-59A7CFB3CE6E}">
      <dsp:nvSpPr>
        <dsp:cNvPr id="0" name=""/>
        <dsp:cNvSpPr/>
      </dsp:nvSpPr>
      <dsp:spPr>
        <a:xfrm>
          <a:off x="162742" y="4156616"/>
          <a:ext cx="295894" cy="29589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BCD15D-E385-4704-8EB0-C6A86EB95BC6}">
      <dsp:nvSpPr>
        <dsp:cNvPr id="0" name=""/>
        <dsp:cNvSpPr/>
      </dsp:nvSpPr>
      <dsp:spPr>
        <a:xfrm>
          <a:off x="621378" y="4035568"/>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dirty="0"/>
            <a:t>Is the Constitution clear, and is it enforced? Do our citizens understand it? </a:t>
          </a:r>
        </a:p>
      </dsp:txBody>
      <dsp:txXfrm>
        <a:off x="621378" y="4035568"/>
        <a:ext cx="5769896" cy="537990"/>
      </dsp:txXfrm>
    </dsp:sp>
    <dsp:sp modelId="{CD2A6CDC-46BA-4FD0-8F39-2852E968E42E}">
      <dsp:nvSpPr>
        <dsp:cNvPr id="0" name=""/>
        <dsp:cNvSpPr/>
      </dsp:nvSpPr>
      <dsp:spPr>
        <a:xfrm>
          <a:off x="0" y="4708056"/>
          <a:ext cx="6391275" cy="5379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21106-3114-4B12-89C9-4398577A745F}">
      <dsp:nvSpPr>
        <dsp:cNvPr id="0" name=""/>
        <dsp:cNvSpPr/>
      </dsp:nvSpPr>
      <dsp:spPr>
        <a:xfrm>
          <a:off x="162742" y="4829104"/>
          <a:ext cx="295894" cy="29589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839821-398F-4DAF-BBF6-E8B402BF3716}">
      <dsp:nvSpPr>
        <dsp:cNvPr id="0" name=""/>
        <dsp:cNvSpPr/>
      </dsp:nvSpPr>
      <dsp:spPr>
        <a:xfrm>
          <a:off x="621378" y="4708056"/>
          <a:ext cx="5769896" cy="53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37" tIns="56937" rIns="56937" bIns="56937" numCol="1" spcCol="1270" anchor="ctr" anchorCtr="0">
          <a:noAutofit/>
        </a:bodyPr>
        <a:lstStyle/>
        <a:p>
          <a:pPr marL="0" lvl="0" indent="0" algn="l" defTabSz="622300">
            <a:lnSpc>
              <a:spcPct val="90000"/>
            </a:lnSpc>
            <a:spcBef>
              <a:spcPct val="0"/>
            </a:spcBef>
            <a:spcAft>
              <a:spcPct val="35000"/>
            </a:spcAft>
            <a:buNone/>
          </a:pPr>
          <a:r>
            <a:rPr lang="en-US" sz="1400" kern="1200"/>
            <a:t>Do our leaders live by it? </a:t>
          </a:r>
        </a:p>
      </dsp:txBody>
      <dsp:txXfrm>
        <a:off x="621378" y="4708056"/>
        <a:ext cx="5769896" cy="5379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1/13/2026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1/13/2026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1/13/2026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1/13/2026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1/13/2026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1/13/2026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1/13/2026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1/13/2026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1/13/2026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1/13/2026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1/13/2026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1/13/2026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Golden_gavel_3.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codispodi/3978456195/"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6771-4940-4BCC-B3FF-F8896CA8D854}"/>
              </a:ext>
            </a:extLst>
          </p:cNvPr>
          <p:cNvSpPr>
            <a:spLocks noGrp="1"/>
          </p:cNvSpPr>
          <p:nvPr>
            <p:ph type="ctrTitle"/>
          </p:nvPr>
        </p:nvSpPr>
        <p:spPr/>
        <p:txBody>
          <a:bodyPr/>
          <a:lstStyle/>
          <a:p>
            <a:r>
              <a:rPr lang="en-US" sz="4800" dirty="0"/>
              <a:t>Pawnee Nation Constitution Amendment </a:t>
            </a:r>
            <a:br>
              <a:rPr lang="en-US" sz="4800" dirty="0"/>
            </a:br>
            <a:r>
              <a:rPr lang="en-US" sz="4800" dirty="0"/>
              <a:t>2022-2026</a:t>
            </a:r>
          </a:p>
        </p:txBody>
      </p:sp>
      <p:sp>
        <p:nvSpPr>
          <p:cNvPr id="3" name="Subtitle 2">
            <a:extLst>
              <a:ext uri="{FF2B5EF4-FFF2-40B4-BE49-F238E27FC236}">
                <a16:creationId xmlns:a16="http://schemas.microsoft.com/office/drawing/2014/main" id="{83CBC35A-5498-4E93-9498-C4C4BFAFED7E}"/>
              </a:ext>
            </a:extLst>
          </p:cNvPr>
          <p:cNvSpPr>
            <a:spLocks noGrp="1"/>
          </p:cNvSpPr>
          <p:nvPr>
            <p:ph type="subTitle" idx="1"/>
          </p:nvPr>
        </p:nvSpPr>
        <p:spPr/>
        <p:txBody>
          <a:bodyPr/>
          <a:lstStyle/>
          <a:p>
            <a:r>
              <a:rPr lang="en-US" i="1" dirty="0"/>
              <a:t>A Path to  creating a more effective and </a:t>
            </a:r>
          </a:p>
          <a:p>
            <a:r>
              <a:rPr lang="en-US" i="1" dirty="0"/>
              <a:t>legitimate constitution</a:t>
            </a:r>
          </a:p>
        </p:txBody>
      </p:sp>
      <p:pic>
        <p:nvPicPr>
          <p:cNvPr id="5" name="Picture 4">
            <a:extLst>
              <a:ext uri="{FF2B5EF4-FFF2-40B4-BE49-F238E27FC236}">
                <a16:creationId xmlns:a16="http://schemas.microsoft.com/office/drawing/2014/main" id="{B9F95972-4713-71CF-83D7-336AD17BCC01}"/>
              </a:ext>
            </a:extLst>
          </p:cNvPr>
          <p:cNvPicPr>
            <a:picLocks noChangeAspect="1"/>
          </p:cNvPicPr>
          <p:nvPr/>
        </p:nvPicPr>
        <p:blipFill>
          <a:blip r:embed="rId2"/>
          <a:stretch>
            <a:fillRect/>
          </a:stretch>
        </p:blipFill>
        <p:spPr>
          <a:xfrm flipH="1">
            <a:off x="8025829" y="3610517"/>
            <a:ext cx="3011216" cy="2333726"/>
          </a:xfrm>
          <a:prstGeom prst="rect">
            <a:avLst/>
          </a:prstGeom>
        </p:spPr>
      </p:pic>
    </p:spTree>
    <p:extLst>
      <p:ext uri="{BB962C8B-B14F-4D97-AF65-F5344CB8AC3E}">
        <p14:creationId xmlns:p14="http://schemas.microsoft.com/office/powerpoint/2010/main" val="1263958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0E4F-7629-4250-A5D8-2484E642242A}"/>
              </a:ext>
            </a:extLst>
          </p:cNvPr>
          <p:cNvSpPr>
            <a:spLocks noGrp="1"/>
          </p:cNvSpPr>
          <p:nvPr>
            <p:ph type="title"/>
          </p:nvPr>
        </p:nvSpPr>
        <p:spPr>
          <a:xfrm>
            <a:off x="1154953" y="973668"/>
            <a:ext cx="9114462" cy="706964"/>
          </a:xfrm>
        </p:spPr>
        <p:txBody>
          <a:bodyPr/>
          <a:lstStyle/>
          <a:p>
            <a:r>
              <a:rPr lang="en-US" dirty="0"/>
              <a:t>HOW IS THE PAWNEE NATION CURRENTLY GOVERNED?</a:t>
            </a:r>
          </a:p>
        </p:txBody>
      </p:sp>
      <p:sp>
        <p:nvSpPr>
          <p:cNvPr id="3" name="Content Placeholder 2">
            <a:extLst>
              <a:ext uri="{FF2B5EF4-FFF2-40B4-BE49-F238E27FC236}">
                <a16:creationId xmlns:a16="http://schemas.microsoft.com/office/drawing/2014/main" id="{4E4720C9-396D-40D2-99C1-55C89427D551}"/>
              </a:ext>
            </a:extLst>
          </p:cNvPr>
          <p:cNvSpPr>
            <a:spLocks noGrp="1"/>
          </p:cNvSpPr>
          <p:nvPr>
            <p:ph idx="1"/>
          </p:nvPr>
        </p:nvSpPr>
        <p:spPr>
          <a:xfrm>
            <a:off x="1154955" y="3151163"/>
            <a:ext cx="8761412" cy="1856935"/>
          </a:xfrm>
        </p:spPr>
        <p:txBody>
          <a:bodyPr/>
          <a:lstStyle/>
          <a:p>
            <a:r>
              <a:rPr lang="en-US" dirty="0"/>
              <a:t>The Pawnee Nation Constitution currently contains a Preamble and fifteen (15) Articles, and sets forth two branches of government:</a:t>
            </a:r>
          </a:p>
          <a:p>
            <a:pPr lvl="1"/>
            <a:r>
              <a:rPr lang="en-US" dirty="0"/>
              <a:t>The Pawnee Business Council and Pawnee Nation Courts</a:t>
            </a:r>
          </a:p>
        </p:txBody>
      </p:sp>
    </p:spTree>
    <p:extLst>
      <p:ext uri="{BB962C8B-B14F-4D97-AF65-F5344CB8AC3E}">
        <p14:creationId xmlns:p14="http://schemas.microsoft.com/office/powerpoint/2010/main" val="89300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DBE9C5C-FBE7-CBD2-E788-0B715AE2E06B}"/>
              </a:ext>
            </a:extLst>
          </p:cNvPr>
          <p:cNvSpPr>
            <a:spLocks noGrp="1"/>
          </p:cNvSpPr>
          <p:nvPr>
            <p:ph type="title"/>
          </p:nvPr>
        </p:nvSpPr>
        <p:spPr>
          <a:xfrm>
            <a:off x="1154954" y="855482"/>
            <a:ext cx="8761413" cy="898674"/>
          </a:xfrm>
        </p:spPr>
        <p:txBody>
          <a:bodyPr anchor="b">
            <a:normAutofit/>
          </a:bodyPr>
          <a:lstStyle/>
          <a:p>
            <a:r>
              <a:rPr lang="en-US">
                <a:solidFill>
                  <a:schemeClr val="tx2"/>
                </a:solidFill>
              </a:rPr>
              <a:t>PREAMBLE</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793889E-0CF1-489B-A027-9E3E15347D9F}"/>
              </a:ext>
            </a:extLst>
          </p:cNvPr>
          <p:cNvSpPr>
            <a:spLocks noGrp="1"/>
          </p:cNvSpPr>
          <p:nvPr>
            <p:ph idx="1"/>
          </p:nvPr>
        </p:nvSpPr>
        <p:spPr>
          <a:xfrm>
            <a:off x="1154954" y="2079173"/>
            <a:ext cx="8887680" cy="3730689"/>
          </a:xfrm>
        </p:spPr>
        <p:txBody>
          <a:bodyPr anchor="ctr">
            <a:normAutofit/>
          </a:bodyPr>
          <a:lstStyle/>
          <a:p>
            <a:pPr algn="just"/>
            <a:r>
              <a:rPr lang="en-US" dirty="0">
                <a:solidFill>
                  <a:schemeClr val="tx1"/>
                </a:solidFill>
              </a:rPr>
              <a:t>The statement is written so that the objective of and basis for the Nation are easily understood. The Preamble cites the specific authority under which the Constitution will be adopted or ratified. If the Nation was organized under an earlier governing document, the earlier document may be acknowledged along with an explanation that it is now superseded by the current proposed Constitution.</a:t>
            </a:r>
          </a:p>
        </p:txBody>
      </p:sp>
    </p:spTree>
    <p:extLst>
      <p:ext uri="{BB962C8B-B14F-4D97-AF65-F5344CB8AC3E}">
        <p14:creationId xmlns:p14="http://schemas.microsoft.com/office/powerpoint/2010/main" val="156471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5" name="Rectangle 24">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3" name="Rectangle 32">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45E27CD-4F21-FB93-B72F-5E20C33A21AA}"/>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PURPOSE: </a:t>
            </a:r>
            <a:r>
              <a:rPr lang="en-US" sz="3200" b="0" i="1" kern="1200" dirty="0">
                <a:solidFill>
                  <a:schemeClr val="bg2"/>
                </a:solidFill>
                <a:latin typeface="+mj-lt"/>
                <a:ea typeface="+mj-ea"/>
                <a:cs typeface="+mj-cs"/>
              </a:rPr>
              <a:t>TERRITORY AND JURISDICTION</a:t>
            </a:r>
          </a:p>
        </p:txBody>
      </p:sp>
      <p:sp>
        <p:nvSpPr>
          <p:cNvPr id="3" name="Text Placeholder 2">
            <a:extLst>
              <a:ext uri="{FF2B5EF4-FFF2-40B4-BE49-F238E27FC236}">
                <a16:creationId xmlns:a16="http://schemas.microsoft.com/office/drawing/2014/main" id="{86C90E3B-7E3D-F480-C81D-CA05DA3E0D36}"/>
              </a:ext>
            </a:extLst>
          </p:cNvPr>
          <p:cNvSpPr>
            <a:spLocks noGrp="1"/>
          </p:cNvSpPr>
          <p:nvPr>
            <p:ph type="body" idx="1"/>
          </p:nvPr>
        </p:nvSpPr>
        <p:spPr>
          <a:xfrm>
            <a:off x="5695061" y="4591665"/>
            <a:ext cx="5428551" cy="1622322"/>
          </a:xfrm>
        </p:spPr>
        <p:txBody>
          <a:bodyPr vert="horz" lIns="91440" tIns="45720" rIns="91440" bIns="45720" rtlCol="0" anchor="t">
            <a:normAutofit/>
          </a:bodyPr>
          <a:lstStyle/>
          <a:p>
            <a:pPr>
              <a:lnSpc>
                <a:spcPct val="90000"/>
              </a:lnSpc>
            </a:pPr>
            <a:r>
              <a:rPr lang="en-US" sz="1300" b="0" i="0" kern="1200" cap="all" dirty="0">
                <a:solidFill>
                  <a:schemeClr val="accent1"/>
                </a:solidFill>
                <a:latin typeface="+mn-lt"/>
                <a:ea typeface="+mn-ea"/>
                <a:cs typeface="+mn-cs"/>
              </a:rPr>
              <a:t>TERRITORY AND JURISDICTION Statements accurately describe the NATION’s geographical territory and the extension</a:t>
            </a:r>
            <a:r>
              <a:rPr lang="en-US" sz="1300" dirty="0"/>
              <a:t> </a:t>
            </a:r>
            <a:r>
              <a:rPr lang="en-US" sz="1300" b="0" i="0" kern="1200" cap="all" dirty="0">
                <a:solidFill>
                  <a:schemeClr val="accent1"/>
                </a:solidFill>
                <a:latin typeface="+mn-lt"/>
                <a:ea typeface="+mn-ea"/>
                <a:cs typeface="+mn-cs"/>
              </a:rPr>
              <a:t>of jurisdiction. Reference may be made to all treaties, Executive Orders, and/or specific congressional acts relating to establishment of the reservation or area within which the NATION has jurisdiction. This article MAY include a statement that jurisdiction over the NATION’s territory is subject to Federal law.</a:t>
            </a:r>
          </a:p>
        </p:txBody>
      </p:sp>
      <p:grpSp>
        <p:nvGrpSpPr>
          <p:cNvPr id="35" name="Group 34">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36" name="Rectangle 35">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8"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7" name="Graphic 6" descr="Judge">
            <a:extLst>
              <a:ext uri="{FF2B5EF4-FFF2-40B4-BE49-F238E27FC236}">
                <a16:creationId xmlns:a16="http://schemas.microsoft.com/office/drawing/2014/main" id="{64A8437B-4582-BFE3-561F-35CEC18C8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764" y="1665878"/>
            <a:ext cx="3526244" cy="3526244"/>
          </a:xfrm>
          <a:prstGeom prst="rect">
            <a:avLst/>
          </a:prstGeom>
        </p:spPr>
      </p:pic>
    </p:spTree>
    <p:extLst>
      <p:ext uri="{BB962C8B-B14F-4D97-AF65-F5344CB8AC3E}">
        <p14:creationId xmlns:p14="http://schemas.microsoft.com/office/powerpoint/2010/main" val="217037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7" name="Rectangle 26">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4"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5"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7" name="Rectangle 36">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D9248D-64ED-7315-DC3A-7F99E5AEE3E2}"/>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sz="3600"/>
              <a:t>ENROLLMENT </a:t>
            </a:r>
          </a:p>
        </p:txBody>
      </p:sp>
      <p:sp>
        <p:nvSpPr>
          <p:cNvPr id="3" name="Text Placeholder 2">
            <a:extLst>
              <a:ext uri="{FF2B5EF4-FFF2-40B4-BE49-F238E27FC236}">
                <a16:creationId xmlns:a16="http://schemas.microsoft.com/office/drawing/2014/main" id="{490B7795-6BB8-44D7-E3E9-236ADF98BEC8}"/>
              </a:ext>
            </a:extLst>
          </p:cNvPr>
          <p:cNvSpPr>
            <a:spLocks noGrp="1"/>
          </p:cNvSpPr>
          <p:nvPr>
            <p:ph type="body" sz="half" idx="2"/>
          </p:nvPr>
        </p:nvSpPr>
        <p:spPr>
          <a:xfrm>
            <a:off x="1154954" y="2603500"/>
            <a:ext cx="6397313" cy="3416300"/>
          </a:xfrm>
        </p:spPr>
        <p:txBody>
          <a:bodyPr vert="horz" lIns="91440" tIns="45720" rIns="91440" bIns="45720" rtlCol="0" anchor="ctr">
            <a:normAutofit/>
          </a:bodyPr>
          <a:lstStyle/>
          <a:p>
            <a:pPr>
              <a:buFont typeface="Wingdings 3" charset="2"/>
              <a:buChar char=""/>
            </a:pPr>
            <a:r>
              <a:rPr lang="en-US" dirty="0"/>
              <a:t> The Article clearly describes the requirements for  enrollment and may address the following: </a:t>
            </a:r>
          </a:p>
          <a:p>
            <a:pPr lvl="1">
              <a:buFont typeface="Wingdings 3" charset="2"/>
              <a:buChar char=""/>
            </a:pPr>
            <a:r>
              <a:rPr lang="en-US" dirty="0"/>
              <a:t>Base Roll identification</a:t>
            </a:r>
          </a:p>
          <a:p>
            <a:pPr lvl="1">
              <a:buFont typeface="Wingdings 3" charset="2"/>
              <a:buChar char=""/>
            </a:pPr>
            <a:r>
              <a:rPr lang="en-US" dirty="0"/>
              <a:t> Vested rights of previously recognized members</a:t>
            </a:r>
          </a:p>
          <a:p>
            <a:pPr lvl="1">
              <a:buFont typeface="Wingdings 3" charset="2"/>
              <a:buChar char=""/>
            </a:pPr>
            <a:r>
              <a:rPr lang="en-US" dirty="0"/>
              <a:t> Authority to resolve enrollment questions </a:t>
            </a:r>
          </a:p>
          <a:p>
            <a:pPr lvl="1">
              <a:buFont typeface="Wingdings 3" charset="2"/>
              <a:buChar char=""/>
            </a:pPr>
            <a:r>
              <a:rPr lang="en-US" dirty="0"/>
              <a:t> Application requirements.</a:t>
            </a:r>
          </a:p>
          <a:p>
            <a:pPr lvl="1">
              <a:buFont typeface="Wingdings 3" charset="2"/>
              <a:buChar char=""/>
            </a:pPr>
            <a:r>
              <a:rPr lang="en-US" dirty="0"/>
              <a:t>Enrollment procedures</a:t>
            </a:r>
          </a:p>
          <a:p>
            <a:pPr lvl="1">
              <a:buFont typeface="Wingdings 3" charset="2"/>
              <a:buChar char=""/>
            </a:pPr>
            <a:r>
              <a:rPr lang="en-US" dirty="0"/>
              <a:t>Adoption into membership, disenrollment, and dual enrollment may also be considered and set forth</a:t>
            </a:r>
          </a:p>
          <a:p>
            <a:pPr>
              <a:buFont typeface="Wingdings 3" charset="2"/>
              <a:buChar char=""/>
            </a:pPr>
            <a:endParaRPr lang="en-US" dirty="0"/>
          </a:p>
        </p:txBody>
      </p:sp>
      <p:pic>
        <p:nvPicPr>
          <p:cNvPr id="7" name="Graphic 6" descr="Checkmark">
            <a:extLst>
              <a:ext uri="{FF2B5EF4-FFF2-40B4-BE49-F238E27FC236}">
                <a16:creationId xmlns:a16="http://schemas.microsoft.com/office/drawing/2014/main" id="{B678D13E-DC26-0DE3-691E-01E4CE5CA5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0196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F0E2-B5E9-488C-908A-8DE7963F503E}"/>
              </a:ext>
            </a:extLst>
          </p:cNvPr>
          <p:cNvSpPr>
            <a:spLocks noGrp="1"/>
          </p:cNvSpPr>
          <p:nvPr>
            <p:ph type="title"/>
          </p:nvPr>
        </p:nvSpPr>
        <p:spPr/>
        <p:txBody>
          <a:bodyPr/>
          <a:lstStyle/>
          <a:p>
            <a:r>
              <a:rPr lang="en-US" dirty="0"/>
              <a:t>GOVERNING BODY</a:t>
            </a:r>
          </a:p>
        </p:txBody>
      </p:sp>
      <p:sp>
        <p:nvSpPr>
          <p:cNvPr id="3" name="Content Placeholder 2">
            <a:extLst>
              <a:ext uri="{FF2B5EF4-FFF2-40B4-BE49-F238E27FC236}">
                <a16:creationId xmlns:a16="http://schemas.microsoft.com/office/drawing/2014/main" id="{9AFB1F3F-82CF-4429-A1A1-0780E2F569A4}"/>
              </a:ext>
            </a:extLst>
          </p:cNvPr>
          <p:cNvSpPr>
            <a:spLocks noGrp="1"/>
          </p:cNvSpPr>
          <p:nvPr>
            <p:ph idx="1"/>
          </p:nvPr>
        </p:nvSpPr>
        <p:spPr/>
        <p:txBody>
          <a:bodyPr/>
          <a:lstStyle/>
          <a:p>
            <a:pPr algn="just"/>
            <a:r>
              <a:rPr lang="en-US" dirty="0"/>
              <a:t>The Article clearly and thoroughly describes the nature of the Nation’s governing body. It also addresses who is empowered to exercise the Nation’s legislative and executive powers. The Article provides for: </a:t>
            </a:r>
          </a:p>
          <a:p>
            <a:pPr lvl="1"/>
            <a:r>
              <a:rPr lang="en-US" dirty="0"/>
              <a:t>The title and number of positions that constitute the governing body</a:t>
            </a:r>
          </a:p>
          <a:p>
            <a:pPr lvl="1"/>
            <a:r>
              <a:rPr lang="en-US" dirty="0"/>
              <a:t>The means through which office holders are elected (i.e., from within or by running for a particular office)</a:t>
            </a:r>
          </a:p>
          <a:p>
            <a:pPr lvl="1"/>
            <a:r>
              <a:rPr lang="en-US" dirty="0"/>
              <a:t>Staggered terms of office </a:t>
            </a:r>
          </a:p>
          <a:p>
            <a:pPr lvl="1"/>
            <a:r>
              <a:rPr lang="en-US" dirty="0"/>
              <a:t>Incumbents to continue in office until their successors are duly elected and installed</a:t>
            </a:r>
          </a:p>
          <a:p>
            <a:pPr lvl="1"/>
            <a:r>
              <a:rPr lang="en-US" dirty="0"/>
              <a:t>Filling vacancies</a:t>
            </a:r>
          </a:p>
        </p:txBody>
      </p:sp>
      <p:sp>
        <p:nvSpPr>
          <p:cNvPr id="4" name="Text Placeholder 3">
            <a:extLst>
              <a:ext uri="{FF2B5EF4-FFF2-40B4-BE49-F238E27FC236}">
                <a16:creationId xmlns:a16="http://schemas.microsoft.com/office/drawing/2014/main" id="{027988CC-19F2-4001-A1FA-090C103D97C5}"/>
              </a:ext>
            </a:extLst>
          </p:cNvPr>
          <p:cNvSpPr>
            <a:spLocks noGrp="1"/>
          </p:cNvSpPr>
          <p:nvPr>
            <p:ph type="body" sz="half" idx="2"/>
          </p:nvPr>
        </p:nvSpPr>
        <p:spPr/>
        <p:txBody>
          <a:bodyPr/>
          <a:lstStyle/>
          <a:p>
            <a:r>
              <a:rPr lang="en-US" i="1" dirty="0"/>
              <a:t> AUTHORITY</a:t>
            </a:r>
          </a:p>
        </p:txBody>
      </p:sp>
    </p:spTree>
    <p:extLst>
      <p:ext uri="{BB962C8B-B14F-4D97-AF65-F5344CB8AC3E}">
        <p14:creationId xmlns:p14="http://schemas.microsoft.com/office/powerpoint/2010/main" val="241895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5" name="Rectangle 14">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Oval 20">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7"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8"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0" name="Rectangle 29">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2" name="Group 31">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3" name="Rectangle 32">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Oval 33">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Oval 34">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8"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9"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ACCC551C-E519-4ECF-9E7A-6D51AD732F5B}"/>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dirty="0"/>
              <a:t> DUTIES OF OFFICERS</a:t>
            </a:r>
            <a:endParaRPr lang="en-US"/>
          </a:p>
        </p:txBody>
      </p:sp>
      <p:sp>
        <p:nvSpPr>
          <p:cNvPr id="12" name="Text Placeholder 11">
            <a:extLst>
              <a:ext uri="{FF2B5EF4-FFF2-40B4-BE49-F238E27FC236}">
                <a16:creationId xmlns:a16="http://schemas.microsoft.com/office/drawing/2014/main" id="{F4E9276A-EAEF-DBA5-4914-31279721D1C1}"/>
              </a:ext>
            </a:extLst>
          </p:cNvPr>
          <p:cNvSpPr>
            <a:spLocks noGrp="1"/>
          </p:cNvSpPr>
          <p:nvPr>
            <p:ph type="body" idx="1"/>
          </p:nvPr>
        </p:nvSpPr>
        <p:spPr>
          <a:xfrm>
            <a:off x="639098" y="2418735"/>
            <a:ext cx="5132439" cy="3811742"/>
          </a:xfrm>
        </p:spPr>
        <p:txBody>
          <a:bodyPr vert="horz" lIns="91440" tIns="45720" rIns="91440" bIns="45720" rtlCol="0" anchor="ctr">
            <a:normAutofit/>
          </a:bodyPr>
          <a:lstStyle/>
          <a:p>
            <a:pPr>
              <a:lnSpc>
                <a:spcPct val="90000"/>
              </a:lnSpc>
              <a:buFont typeface="Wingdings 3" charset="2"/>
              <a:buChar char=""/>
            </a:pPr>
            <a:r>
              <a:rPr lang="en-US" dirty="0">
                <a:solidFill>
                  <a:schemeClr val="bg1"/>
                </a:solidFill>
              </a:rPr>
              <a:t>The Article clearly defines the major duties of various officials. </a:t>
            </a:r>
          </a:p>
          <a:p>
            <a:pPr>
              <a:lnSpc>
                <a:spcPct val="90000"/>
              </a:lnSpc>
              <a:buFont typeface="Wingdings 3" charset="2"/>
              <a:buChar char=""/>
            </a:pPr>
            <a:r>
              <a:rPr lang="en-US" dirty="0">
                <a:solidFill>
                  <a:schemeClr val="bg1"/>
                </a:solidFill>
              </a:rPr>
              <a:t>Provisions are included for transfer of offices for newly elected officials upon expiration of the incumbent’s terms.</a:t>
            </a:r>
          </a:p>
        </p:txBody>
      </p:sp>
      <p:pic>
        <p:nvPicPr>
          <p:cNvPr id="17" name="Graphic 16" descr="Bank">
            <a:extLst>
              <a:ext uri="{FF2B5EF4-FFF2-40B4-BE49-F238E27FC236}">
                <a16:creationId xmlns:a16="http://schemas.microsoft.com/office/drawing/2014/main" id="{BBA44F09-9E55-1DE1-CE22-C0C2FEBDE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0827" y="1016432"/>
            <a:ext cx="4842716" cy="4842716"/>
          </a:xfrm>
          <a:prstGeom prst="rect">
            <a:avLst/>
          </a:prstGeom>
        </p:spPr>
      </p:pic>
      <p:sp>
        <p:nvSpPr>
          <p:cNvPr id="41" name="Rectangle 40">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95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15FAB417-D45D-AEFA-66C6-DC1C2A2B8759}"/>
              </a:ext>
            </a:extLst>
          </p:cNvPr>
          <p:cNvSpPr>
            <a:spLocks noGrp="1"/>
          </p:cNvSpPr>
          <p:nvPr>
            <p:ph type="title"/>
          </p:nvPr>
        </p:nvSpPr>
        <p:spPr>
          <a:xfrm>
            <a:off x="1000372" y="1209957"/>
            <a:ext cx="3034580" cy="4438087"/>
          </a:xfrm>
        </p:spPr>
        <p:txBody>
          <a:bodyPr vert="horz" lIns="91440" tIns="45720" rIns="91440" bIns="45720" rtlCol="0" anchor="ctr">
            <a:normAutofit/>
          </a:bodyPr>
          <a:lstStyle/>
          <a:p>
            <a:pPr algn="r"/>
            <a:r>
              <a:rPr lang="en-US" sz="3200" dirty="0">
                <a:solidFill>
                  <a:schemeClr val="tx1"/>
                </a:solidFill>
              </a:rPr>
              <a:t>VACANCIES</a:t>
            </a:r>
          </a:p>
        </p:txBody>
      </p:sp>
      <p:sp>
        <p:nvSpPr>
          <p:cNvPr id="3" name="Text Placeholder 2">
            <a:extLst>
              <a:ext uri="{FF2B5EF4-FFF2-40B4-BE49-F238E27FC236}">
                <a16:creationId xmlns:a16="http://schemas.microsoft.com/office/drawing/2014/main" id="{0322138C-06CF-2A13-CF57-6360EEC9099C}"/>
              </a:ext>
            </a:extLst>
          </p:cNvPr>
          <p:cNvSpPr>
            <a:spLocks noGrp="1"/>
          </p:cNvSpPr>
          <p:nvPr>
            <p:ph type="body" idx="1"/>
          </p:nvPr>
        </p:nvSpPr>
        <p:spPr>
          <a:xfrm>
            <a:off x="4678424" y="1059025"/>
            <a:ext cx="5302189" cy="4739950"/>
          </a:xfrm>
        </p:spPr>
        <p:txBody>
          <a:bodyPr vert="horz" lIns="91440" tIns="45720" rIns="91440" bIns="45720" rtlCol="0" anchor="ctr">
            <a:normAutofit/>
          </a:bodyPr>
          <a:lstStyle/>
          <a:p>
            <a:pPr>
              <a:buFont typeface="Wingdings 3" charset="2"/>
              <a:buChar char=""/>
            </a:pPr>
            <a:r>
              <a:rPr lang="en-US" dirty="0">
                <a:solidFill>
                  <a:schemeClr val="tx1"/>
                </a:solidFill>
              </a:rPr>
              <a:t>The Article specifies procedures for filling positions in the event of death, resignation, removal, forfeiture, and recall. </a:t>
            </a:r>
          </a:p>
          <a:p>
            <a:pPr>
              <a:buFont typeface="Wingdings 3" charset="2"/>
              <a:buChar char=""/>
            </a:pPr>
            <a:r>
              <a:rPr lang="en-US" dirty="0">
                <a:solidFill>
                  <a:schemeClr val="tx1"/>
                </a:solidFill>
              </a:rPr>
              <a:t> The Article is clear and thorough enough to promote order in filling vacancies and to prevent undue confusion concerning the loss of government officials. </a:t>
            </a: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2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0E64-53E2-4CB3-ADAF-92D708D937C8}"/>
              </a:ext>
            </a:extLst>
          </p:cNvPr>
          <p:cNvSpPr>
            <a:spLocks noGrp="1"/>
          </p:cNvSpPr>
          <p:nvPr>
            <p:ph type="title"/>
          </p:nvPr>
        </p:nvSpPr>
        <p:spPr/>
        <p:txBody>
          <a:bodyPr/>
          <a:lstStyle/>
          <a:p>
            <a:pPr algn="ctr"/>
            <a:r>
              <a:rPr lang="en-US" dirty="0"/>
              <a:t>POPULAR PARTICIPATION</a:t>
            </a:r>
            <a:br>
              <a:rPr lang="en-US" dirty="0"/>
            </a:br>
            <a:r>
              <a:rPr lang="en-US" sz="1400" dirty="0"/>
              <a:t>The Article provides for election other that the regular elections of officials. Provisions established a viable “checks and balance” system. </a:t>
            </a:r>
            <a:endParaRPr lang="en-US" dirty="0"/>
          </a:p>
        </p:txBody>
      </p:sp>
      <p:sp>
        <p:nvSpPr>
          <p:cNvPr id="3" name="Text Placeholder 2">
            <a:extLst>
              <a:ext uri="{FF2B5EF4-FFF2-40B4-BE49-F238E27FC236}">
                <a16:creationId xmlns:a16="http://schemas.microsoft.com/office/drawing/2014/main" id="{78EEFA9C-78CA-4DAA-B9A3-B1284E388AD6}"/>
              </a:ext>
            </a:extLst>
          </p:cNvPr>
          <p:cNvSpPr>
            <a:spLocks noGrp="1"/>
          </p:cNvSpPr>
          <p:nvPr>
            <p:ph type="body" idx="1"/>
          </p:nvPr>
        </p:nvSpPr>
        <p:spPr/>
        <p:txBody>
          <a:bodyPr/>
          <a:lstStyle/>
          <a:p>
            <a:pPr algn="ctr"/>
            <a:r>
              <a:rPr lang="en-US" sz="2200" dirty="0"/>
              <a:t>FORFEITURE</a:t>
            </a:r>
          </a:p>
        </p:txBody>
      </p:sp>
      <p:sp>
        <p:nvSpPr>
          <p:cNvPr id="5" name="Text Placeholder 4">
            <a:extLst>
              <a:ext uri="{FF2B5EF4-FFF2-40B4-BE49-F238E27FC236}">
                <a16:creationId xmlns:a16="http://schemas.microsoft.com/office/drawing/2014/main" id="{1A7E8C97-EFEA-4C51-B071-198F9BA4CA58}"/>
              </a:ext>
            </a:extLst>
          </p:cNvPr>
          <p:cNvSpPr>
            <a:spLocks noGrp="1"/>
          </p:cNvSpPr>
          <p:nvPr>
            <p:ph type="body" sz="quarter" idx="3"/>
          </p:nvPr>
        </p:nvSpPr>
        <p:spPr/>
        <p:txBody>
          <a:bodyPr/>
          <a:lstStyle/>
          <a:p>
            <a:pPr algn="ctr"/>
            <a:r>
              <a:rPr lang="en-US" sz="2200" dirty="0"/>
              <a:t>SUSPENSION </a:t>
            </a:r>
          </a:p>
        </p:txBody>
      </p:sp>
      <p:sp>
        <p:nvSpPr>
          <p:cNvPr id="7" name="Text Placeholder 6">
            <a:extLst>
              <a:ext uri="{FF2B5EF4-FFF2-40B4-BE49-F238E27FC236}">
                <a16:creationId xmlns:a16="http://schemas.microsoft.com/office/drawing/2014/main" id="{BDAC681E-F9EE-4D7E-8529-07207DA81B7B}"/>
              </a:ext>
            </a:extLst>
          </p:cNvPr>
          <p:cNvSpPr>
            <a:spLocks noGrp="1"/>
          </p:cNvSpPr>
          <p:nvPr>
            <p:ph type="body" sz="quarter" idx="13"/>
          </p:nvPr>
        </p:nvSpPr>
        <p:spPr>
          <a:xfrm>
            <a:off x="7886700" y="2486597"/>
            <a:ext cx="3161029" cy="706964"/>
          </a:xfrm>
        </p:spPr>
        <p:txBody>
          <a:bodyPr/>
          <a:lstStyle/>
          <a:p>
            <a:pPr algn="ctr"/>
            <a:r>
              <a:rPr lang="en-US" sz="2200" dirty="0"/>
              <a:t>RECALL AND REMOVAL </a:t>
            </a:r>
          </a:p>
        </p:txBody>
      </p:sp>
      <p:sp>
        <p:nvSpPr>
          <p:cNvPr id="9" name="TextBox 8">
            <a:extLst>
              <a:ext uri="{FF2B5EF4-FFF2-40B4-BE49-F238E27FC236}">
                <a16:creationId xmlns:a16="http://schemas.microsoft.com/office/drawing/2014/main" id="{BAAE97B7-A47C-B28C-0794-4323C51EADA8}"/>
              </a:ext>
            </a:extLst>
          </p:cNvPr>
          <p:cNvSpPr txBox="1"/>
          <p:nvPr/>
        </p:nvSpPr>
        <p:spPr>
          <a:xfrm>
            <a:off x="1592317" y="3193561"/>
            <a:ext cx="2490952" cy="1477328"/>
          </a:xfrm>
          <a:prstGeom prst="rect">
            <a:avLst/>
          </a:prstGeom>
          <a:noFill/>
        </p:spPr>
        <p:txBody>
          <a:bodyPr wrap="square" rtlCol="0">
            <a:spAutoFit/>
          </a:bodyPr>
          <a:lstStyle/>
          <a:p>
            <a:r>
              <a:rPr lang="en-US" dirty="0"/>
              <a:t>A legal process that can lead to the loss of office due to misconduct or other legal grounds.</a:t>
            </a:r>
          </a:p>
        </p:txBody>
      </p:sp>
      <p:sp>
        <p:nvSpPr>
          <p:cNvPr id="11" name="TextBox 10">
            <a:extLst>
              <a:ext uri="{FF2B5EF4-FFF2-40B4-BE49-F238E27FC236}">
                <a16:creationId xmlns:a16="http://schemas.microsoft.com/office/drawing/2014/main" id="{7D87CDCB-ACE4-9C12-D8E1-9549F05CD5F6}"/>
              </a:ext>
            </a:extLst>
          </p:cNvPr>
          <p:cNvSpPr txBox="1"/>
          <p:nvPr/>
        </p:nvSpPr>
        <p:spPr>
          <a:xfrm>
            <a:off x="4871546" y="3179764"/>
            <a:ext cx="2490952" cy="2308324"/>
          </a:xfrm>
          <a:prstGeom prst="rect">
            <a:avLst/>
          </a:prstGeom>
          <a:noFill/>
        </p:spPr>
        <p:txBody>
          <a:bodyPr wrap="square" rtlCol="0">
            <a:spAutoFit/>
          </a:bodyPr>
          <a:lstStyle/>
          <a:p>
            <a:r>
              <a:rPr lang="en-US" dirty="0"/>
              <a:t>A temporary removal of an official from office, often due to misconduct or other reasons, but not necessarily a legal process.</a:t>
            </a:r>
          </a:p>
        </p:txBody>
      </p:sp>
      <p:sp>
        <p:nvSpPr>
          <p:cNvPr id="12" name="TextBox 11">
            <a:extLst>
              <a:ext uri="{FF2B5EF4-FFF2-40B4-BE49-F238E27FC236}">
                <a16:creationId xmlns:a16="http://schemas.microsoft.com/office/drawing/2014/main" id="{39EA83DB-FD42-BC01-A37D-90C66D402563}"/>
              </a:ext>
            </a:extLst>
          </p:cNvPr>
          <p:cNvSpPr txBox="1"/>
          <p:nvPr/>
        </p:nvSpPr>
        <p:spPr>
          <a:xfrm>
            <a:off x="7949922" y="3304202"/>
            <a:ext cx="3748092" cy="2031325"/>
          </a:xfrm>
          <a:prstGeom prst="rect">
            <a:avLst/>
          </a:prstGeom>
          <a:noFill/>
        </p:spPr>
        <p:txBody>
          <a:bodyPr wrap="square" rtlCol="0">
            <a:spAutoFit/>
          </a:bodyPr>
          <a:lstStyle/>
          <a:p>
            <a:r>
              <a:rPr lang="en-US" i="1" dirty="0"/>
              <a:t>Recall</a:t>
            </a:r>
            <a:r>
              <a:rPr lang="en-US" dirty="0"/>
              <a:t>: A process for voters to remove elected officials from office.</a:t>
            </a:r>
          </a:p>
          <a:p>
            <a:r>
              <a:rPr lang="en-US" i="1" dirty="0"/>
              <a:t>Remova</a:t>
            </a:r>
            <a:r>
              <a:rPr lang="en-US" dirty="0"/>
              <a:t>l: A legal process that can occur through impeachment, removal, or expulsion.</a:t>
            </a:r>
          </a:p>
        </p:txBody>
      </p:sp>
    </p:spTree>
    <p:extLst>
      <p:ext uri="{BB962C8B-B14F-4D97-AF65-F5344CB8AC3E}">
        <p14:creationId xmlns:p14="http://schemas.microsoft.com/office/powerpoint/2010/main" val="222685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FB68-D5CF-1AE7-3632-28C4BAB55E83}"/>
              </a:ext>
            </a:extLst>
          </p:cNvPr>
          <p:cNvSpPr>
            <a:spLocks noGrp="1"/>
          </p:cNvSpPr>
          <p:nvPr>
            <p:ph type="ctrTitle"/>
          </p:nvPr>
        </p:nvSpPr>
        <p:spPr/>
        <p:txBody>
          <a:bodyPr/>
          <a:lstStyle/>
          <a:p>
            <a:r>
              <a:rPr lang="en-US" dirty="0"/>
              <a:t>CONSTITUTIONAL POWERS</a:t>
            </a:r>
          </a:p>
        </p:txBody>
      </p:sp>
      <p:sp>
        <p:nvSpPr>
          <p:cNvPr id="3" name="Subtitle 2">
            <a:extLst>
              <a:ext uri="{FF2B5EF4-FFF2-40B4-BE49-F238E27FC236}">
                <a16:creationId xmlns:a16="http://schemas.microsoft.com/office/drawing/2014/main" id="{89E15A92-8A0A-D286-D6BC-EB440F36D5D5}"/>
              </a:ext>
            </a:extLst>
          </p:cNvPr>
          <p:cNvSpPr>
            <a:spLocks noGrp="1"/>
          </p:cNvSpPr>
          <p:nvPr>
            <p:ph type="subTitle" idx="1"/>
          </p:nvPr>
        </p:nvSpPr>
        <p:spPr/>
        <p:txBody>
          <a:bodyPr>
            <a:noAutofit/>
          </a:bodyPr>
          <a:lstStyle/>
          <a:p>
            <a:r>
              <a:rPr lang="en-US" dirty="0"/>
              <a:t>The article clearly SETS FORTH those authorities delegated to a  governing entity or entities. If more than one governing entity is established, the article specifies which powers are vested in each entity. The article MAY include a reserve powers clause.</a:t>
            </a:r>
          </a:p>
        </p:txBody>
      </p:sp>
    </p:spTree>
    <p:extLst>
      <p:ext uri="{BB962C8B-B14F-4D97-AF65-F5344CB8AC3E}">
        <p14:creationId xmlns:p14="http://schemas.microsoft.com/office/powerpoint/2010/main" val="327776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 name="Rectangle 16">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FD9464E-E5B9-40C0-B738-67C266F5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619EF9-670D-8CC8-D26B-5BC2F2870181}"/>
              </a:ext>
            </a:extLst>
          </p:cNvPr>
          <p:cNvSpPr>
            <a:spLocks noGrp="1"/>
          </p:cNvSpPr>
          <p:nvPr>
            <p:ph type="title"/>
          </p:nvPr>
        </p:nvSpPr>
        <p:spPr>
          <a:xfrm>
            <a:off x="1289033" y="1296452"/>
            <a:ext cx="5918195" cy="4265096"/>
          </a:xfrm>
        </p:spPr>
        <p:txBody>
          <a:bodyPr vert="horz" lIns="91440" tIns="45720" rIns="91440" bIns="45720" rtlCol="0" anchor="ctr">
            <a:normAutofit/>
          </a:bodyPr>
          <a:lstStyle/>
          <a:p>
            <a:r>
              <a:rPr lang="en-US" sz="4600" dirty="0">
                <a:solidFill>
                  <a:schemeClr val="tx1"/>
                </a:solidFill>
              </a:rPr>
              <a:t>COURTS/JUDICIARY</a:t>
            </a:r>
          </a:p>
        </p:txBody>
      </p:sp>
      <p:sp>
        <p:nvSpPr>
          <p:cNvPr id="23" name="Rectangle 22">
            <a:extLst>
              <a:ext uri="{FF2B5EF4-FFF2-40B4-BE49-F238E27FC236}">
                <a16:creationId xmlns:a16="http://schemas.microsoft.com/office/drawing/2014/main" id="{6CCD7EA2-2557-4E49-9B59-9C028EF18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473746"/>
            <a:ext cx="4168684" cy="5902828"/>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05119CCF-5C88-863D-1685-8A2518DAB61C}"/>
              </a:ext>
            </a:extLst>
          </p:cNvPr>
          <p:cNvSpPr>
            <a:spLocks noGrp="1"/>
          </p:cNvSpPr>
          <p:nvPr>
            <p:ph type="body" idx="1"/>
          </p:nvPr>
        </p:nvSpPr>
        <p:spPr>
          <a:xfrm>
            <a:off x="7875972" y="1296452"/>
            <a:ext cx="2814141" cy="4265096"/>
          </a:xfrm>
        </p:spPr>
        <p:txBody>
          <a:bodyPr vert="horz" lIns="91440" tIns="45720" rIns="91440" bIns="45720" rtlCol="0" anchor="ctr">
            <a:normAutofit fontScale="85000" lnSpcReduction="10000"/>
          </a:bodyPr>
          <a:lstStyle/>
          <a:p>
            <a:r>
              <a:rPr lang="en-US" sz="1800" dirty="0">
                <a:solidFill>
                  <a:srgbClr val="FFFFFF"/>
                </a:solidFill>
              </a:rPr>
              <a:t>The article clearly provides for exercise of judicial </a:t>
            </a:r>
            <a:r>
              <a:rPr lang="en-US" sz="1800" dirty="0" err="1">
                <a:solidFill>
                  <a:srgbClr val="FFFFFF"/>
                </a:solidFill>
              </a:rPr>
              <a:t>authoritY</a:t>
            </a:r>
            <a:r>
              <a:rPr lang="en-US" sz="1800" dirty="0">
                <a:solidFill>
                  <a:srgbClr val="FFFFFF"/>
                </a:solidFill>
              </a:rPr>
              <a:t>. The article requires creation of a judiciary that is independent from the  functions of </a:t>
            </a:r>
            <a:r>
              <a:rPr lang="en-US" sz="1800" dirty="0" err="1">
                <a:solidFill>
                  <a:srgbClr val="FFFFFF"/>
                </a:solidFill>
              </a:rPr>
              <a:t>tHE</a:t>
            </a:r>
            <a:r>
              <a:rPr lang="en-US" sz="1800" dirty="0">
                <a:solidFill>
                  <a:srgbClr val="FFFFFF"/>
                </a:solidFill>
              </a:rPr>
              <a:t> government. The article enumerates accurately the scope of judicial powers. The article provides for election or appointment of judges by a process that frees the judiciary from potential pressures and influences of the  government.</a:t>
            </a:r>
          </a:p>
        </p:txBody>
      </p:sp>
      <p:sp>
        <p:nvSpPr>
          <p:cNvPr id="25" name="Rectangle 2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40" y="473747"/>
            <a:ext cx="685800" cy="5902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close-up of a gavel&#10;&#10;AI-generated content may be incorrect.">
            <a:extLst>
              <a:ext uri="{FF2B5EF4-FFF2-40B4-BE49-F238E27FC236}">
                <a16:creationId xmlns:a16="http://schemas.microsoft.com/office/drawing/2014/main" id="{1D7E893B-9699-4481-A9C7-4CFF7FC3BE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89624" y="3955356"/>
            <a:ext cx="2683285" cy="1834792"/>
          </a:xfrm>
          <a:prstGeom prst="rect">
            <a:avLst/>
          </a:prstGeom>
        </p:spPr>
      </p:pic>
      <p:sp>
        <p:nvSpPr>
          <p:cNvPr id="6" name="TextBox 5">
            <a:extLst>
              <a:ext uri="{FF2B5EF4-FFF2-40B4-BE49-F238E27FC236}">
                <a16:creationId xmlns:a16="http://schemas.microsoft.com/office/drawing/2014/main" id="{D34F7559-AB4E-0B01-658F-7777337821F2}"/>
              </a:ext>
            </a:extLst>
          </p:cNvPr>
          <p:cNvSpPr txBox="1"/>
          <p:nvPr/>
        </p:nvSpPr>
        <p:spPr>
          <a:xfrm>
            <a:off x="3594539" y="6501384"/>
            <a:ext cx="1332722" cy="646331"/>
          </a:xfrm>
          <a:prstGeom prst="rect">
            <a:avLst/>
          </a:prstGeom>
          <a:noFill/>
        </p:spPr>
        <p:txBody>
          <a:bodyPr wrap="square" rtlCol="0">
            <a:spAutoFit/>
          </a:bodyPr>
          <a:lstStyle/>
          <a:p>
            <a:r>
              <a:rPr lang="en-US" sz="900">
                <a:hlinkClick r:id="rId4" tooltip="https://commons.wikimedia.org/wiki/File:Golden_gavel_3.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1293764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7945-19E9-4E78-90B3-41CC21465ED7}"/>
              </a:ext>
            </a:extLst>
          </p:cNvPr>
          <p:cNvSpPr>
            <a:spLocks noGrp="1"/>
          </p:cNvSpPr>
          <p:nvPr>
            <p:ph type="title"/>
          </p:nvPr>
        </p:nvSpPr>
        <p:spPr/>
        <p:txBody>
          <a:bodyPr/>
          <a:lstStyle/>
          <a:p>
            <a:pPr algn="ctr"/>
            <a:r>
              <a:rPr lang="en-US" dirty="0"/>
              <a:t>WHAT IS A CONSTITUTION?</a:t>
            </a:r>
          </a:p>
        </p:txBody>
      </p:sp>
      <p:sp>
        <p:nvSpPr>
          <p:cNvPr id="3" name="Content Placeholder 2">
            <a:extLst>
              <a:ext uri="{FF2B5EF4-FFF2-40B4-BE49-F238E27FC236}">
                <a16:creationId xmlns:a16="http://schemas.microsoft.com/office/drawing/2014/main" id="{10BB7019-935C-4C16-BC6C-6E8572B735A1}"/>
              </a:ext>
            </a:extLst>
          </p:cNvPr>
          <p:cNvSpPr>
            <a:spLocks noGrp="1"/>
          </p:cNvSpPr>
          <p:nvPr>
            <p:ph idx="1"/>
          </p:nvPr>
        </p:nvSpPr>
        <p:spPr>
          <a:xfrm>
            <a:off x="1154954" y="2603499"/>
            <a:ext cx="10148921" cy="3487811"/>
          </a:xfrm>
        </p:spPr>
        <p:txBody>
          <a:bodyPr>
            <a:normAutofit lnSpcReduction="10000"/>
          </a:bodyPr>
          <a:lstStyle/>
          <a:p>
            <a:r>
              <a:rPr lang="en-US" dirty="0"/>
              <a:t>A living, breathing document that outlines the fundamental principles, laws, and regulations of a nation or government</a:t>
            </a:r>
          </a:p>
          <a:p>
            <a:r>
              <a:rPr lang="en-US" dirty="0"/>
              <a:t>Serves as the </a:t>
            </a:r>
            <a:r>
              <a:rPr lang="en-US" i="1" u="sng" dirty="0"/>
              <a:t>Supreme Law </a:t>
            </a:r>
            <a:r>
              <a:rPr lang="en-US" dirty="0"/>
              <a:t>of the land </a:t>
            </a:r>
          </a:p>
          <a:p>
            <a:r>
              <a:rPr lang="en-US" dirty="0"/>
              <a:t>Sets limits on the power of the government </a:t>
            </a:r>
          </a:p>
          <a:p>
            <a:r>
              <a:rPr lang="en-US" dirty="0"/>
              <a:t>Establishes the rights and freedoms of citizens</a:t>
            </a:r>
          </a:p>
          <a:p>
            <a:r>
              <a:rPr lang="en-US" dirty="0"/>
              <a:t>Designed to provide stability, protect human rights, and ensure democratic processes</a:t>
            </a:r>
          </a:p>
          <a:p>
            <a:r>
              <a:rPr lang="en-US" dirty="0"/>
              <a:t>Can be amended or revised over time, but the process is often deliberate and requires widespread support</a:t>
            </a:r>
          </a:p>
          <a:p>
            <a:r>
              <a:rPr lang="en-US" dirty="0"/>
              <a:t>An essential component of a Nation's political system and shapes its governance and policies</a:t>
            </a:r>
          </a:p>
        </p:txBody>
      </p:sp>
    </p:spTree>
    <p:extLst>
      <p:ext uri="{BB962C8B-B14F-4D97-AF65-F5344CB8AC3E}">
        <p14:creationId xmlns:p14="http://schemas.microsoft.com/office/powerpoint/2010/main" val="419825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5" name="Rectangle 14">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2"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5" name="Rectangle 24">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EA536CC-6058-4DFF-8784-44C723D94A38}"/>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t>BILL OF RIGHTS</a:t>
            </a:r>
          </a:p>
        </p:txBody>
      </p:sp>
      <p:pic>
        <p:nvPicPr>
          <p:cNvPr id="8" name="Content Placeholder 7" descr="A book cover with text and fireworks">
            <a:extLst>
              <a:ext uri="{FF2B5EF4-FFF2-40B4-BE49-F238E27FC236}">
                <a16:creationId xmlns:a16="http://schemas.microsoft.com/office/drawing/2014/main" id="{8C01D45C-276E-A4B4-15C0-AB0D31225E69}"/>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1675382" y="2775951"/>
            <a:ext cx="1984071"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3F3EF4EC-B86C-4B78-AC71-A514D64CA03A}"/>
              </a:ext>
            </a:extLst>
          </p:cNvPr>
          <p:cNvSpPr>
            <a:spLocks noGrp="1"/>
          </p:cNvSpPr>
          <p:nvPr>
            <p:ph sz="half" idx="1"/>
          </p:nvPr>
        </p:nvSpPr>
        <p:spPr>
          <a:xfrm>
            <a:off x="4641336" y="2603500"/>
            <a:ext cx="6551597" cy="3416300"/>
          </a:xfrm>
        </p:spPr>
        <p:txBody>
          <a:bodyPr vert="horz" lIns="91440" tIns="45720" rIns="91440" bIns="45720" rtlCol="0" anchor="ctr">
            <a:normAutofit/>
          </a:bodyPr>
          <a:lstStyle/>
          <a:p>
            <a:r>
              <a:rPr lang="en-US" dirty="0"/>
              <a:t>A Bill of Rights is created to ensure that certain rights and freedoms are protected and guaranteed free from infringement by the government.</a:t>
            </a:r>
          </a:p>
          <a:p>
            <a:r>
              <a:rPr lang="en-US" dirty="0"/>
              <a:t>A Bill of Rights gives power to people themselves and  ensures that their most important individual rights and freedoms are not overlooked or violated.</a:t>
            </a:r>
          </a:p>
        </p:txBody>
      </p:sp>
      <p:sp>
        <p:nvSpPr>
          <p:cNvPr id="9" name="TextBox 8">
            <a:extLst>
              <a:ext uri="{FF2B5EF4-FFF2-40B4-BE49-F238E27FC236}">
                <a16:creationId xmlns:a16="http://schemas.microsoft.com/office/drawing/2014/main" id="{CD1DEE09-EE52-4CE7-A4BB-5D6F0BFD231C}"/>
              </a:ext>
            </a:extLst>
          </p:cNvPr>
          <p:cNvSpPr txBox="1"/>
          <p:nvPr/>
        </p:nvSpPr>
        <p:spPr>
          <a:xfrm>
            <a:off x="9319098" y="6657945"/>
            <a:ext cx="287290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codispodi/397845619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74416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66" name="Rectangle 65">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Oval 66">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Oval 67">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Oval 68">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Oval 69">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Oval 70">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4" name="Rectangle 73">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76" name="Group 75">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7" name="Rectangle 76">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8"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7" name="Title 6">
            <a:extLst>
              <a:ext uri="{FF2B5EF4-FFF2-40B4-BE49-F238E27FC236}">
                <a16:creationId xmlns:a16="http://schemas.microsoft.com/office/drawing/2014/main" id="{3878F8D9-93DC-4B3D-8EDD-C85B0B62A528}"/>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AMENDMENTS </a:t>
            </a:r>
          </a:p>
        </p:txBody>
      </p:sp>
      <p:sp>
        <p:nvSpPr>
          <p:cNvPr id="4" name="TextBox 3">
            <a:extLst>
              <a:ext uri="{FF2B5EF4-FFF2-40B4-BE49-F238E27FC236}">
                <a16:creationId xmlns:a16="http://schemas.microsoft.com/office/drawing/2014/main" id="{87677EFA-AC63-1D50-DD70-BFF079E06B41}"/>
              </a:ext>
            </a:extLst>
          </p:cNvPr>
          <p:cNvSpPr txBox="1"/>
          <p:nvPr/>
        </p:nvSpPr>
        <p:spPr>
          <a:xfrm>
            <a:off x="1683171" y="4293441"/>
            <a:ext cx="8825658" cy="1234148"/>
          </a:xfrm>
          <a:prstGeom prst="rect">
            <a:avLst/>
          </a:prstGeom>
        </p:spPr>
        <p:txBody>
          <a:bodyPr vert="horz" lIns="91440" tIns="45720" rIns="91440" bIns="45720" rtlCol="0" anchor="t">
            <a:normAutofit/>
          </a:bodyPr>
          <a:lstStyle/>
          <a:p>
            <a:pPr algn="ctr">
              <a:spcBef>
                <a:spcPts val="1000"/>
              </a:spcBef>
              <a:buClr>
                <a:schemeClr val="accent1"/>
              </a:buClr>
              <a:buSzPct val="80000"/>
            </a:pPr>
            <a:r>
              <a:rPr lang="en-US" sz="2000" cap="all" dirty="0">
                <a:solidFill>
                  <a:schemeClr val="accent1"/>
                </a:solidFill>
              </a:rPr>
              <a:t>The article clearly sets forth procedures for modifying or amending the constitution</a:t>
            </a:r>
          </a:p>
        </p:txBody>
      </p:sp>
      <p:cxnSp>
        <p:nvCxnSpPr>
          <p:cNvPr id="80" name="Straight Connector 79">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7940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DA87-AA43-2F5C-E999-9A94935CC4FE}"/>
              </a:ext>
            </a:extLst>
          </p:cNvPr>
          <p:cNvSpPr>
            <a:spLocks noGrp="1"/>
          </p:cNvSpPr>
          <p:nvPr>
            <p:ph type="title"/>
          </p:nvPr>
        </p:nvSpPr>
        <p:spPr/>
        <p:txBody>
          <a:bodyPr/>
          <a:lstStyle/>
          <a:p>
            <a:r>
              <a:rPr lang="en-US" dirty="0"/>
              <a:t>MEETINGS</a:t>
            </a:r>
          </a:p>
        </p:txBody>
      </p:sp>
      <p:sp>
        <p:nvSpPr>
          <p:cNvPr id="3" name="Text Placeholder 2">
            <a:extLst>
              <a:ext uri="{FF2B5EF4-FFF2-40B4-BE49-F238E27FC236}">
                <a16:creationId xmlns:a16="http://schemas.microsoft.com/office/drawing/2014/main" id="{99C63806-2254-0576-C5B3-207BAE2F8E96}"/>
              </a:ext>
            </a:extLst>
          </p:cNvPr>
          <p:cNvSpPr>
            <a:spLocks noGrp="1"/>
          </p:cNvSpPr>
          <p:nvPr>
            <p:ph type="body" idx="1"/>
          </p:nvPr>
        </p:nvSpPr>
        <p:spPr/>
        <p:txBody>
          <a:bodyPr>
            <a:normAutofit fontScale="77500" lnSpcReduction="20000"/>
          </a:bodyPr>
          <a:lstStyle/>
          <a:p>
            <a:r>
              <a:rPr lang="en-US" dirty="0"/>
              <a:t>The article clearly provides for calling and conducting regular and special meetings including specific instructions regarding: What constitutes a quorum. When and where regular meetings are to be held, Who is responsible for calling the sessions, How many special or emergency meetings can be called. </a:t>
            </a:r>
          </a:p>
        </p:txBody>
      </p:sp>
    </p:spTree>
    <p:extLst>
      <p:ext uri="{BB962C8B-B14F-4D97-AF65-F5344CB8AC3E}">
        <p14:creationId xmlns:p14="http://schemas.microsoft.com/office/powerpoint/2010/main" val="106655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1" name="Rectangle 40">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Oval 41">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Oval 42">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Oval 43">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Oval 44">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Oval 45">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9" name="Rectangle 48">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A589C26-4DA5-DEAB-AB1C-6D51877ADD02}"/>
              </a:ext>
            </a:extLst>
          </p:cNvPr>
          <p:cNvSpPr>
            <a:spLocks noGrp="1"/>
          </p:cNvSpPr>
          <p:nvPr>
            <p:ph type="title"/>
          </p:nvPr>
        </p:nvSpPr>
        <p:spPr>
          <a:xfrm>
            <a:off x="1199405" y="2099733"/>
            <a:ext cx="8825658" cy="2677648"/>
          </a:xfrm>
        </p:spPr>
        <p:txBody>
          <a:bodyPr vert="horz" lIns="91440" tIns="45720" rIns="91440" bIns="45720" rtlCol="0" anchor="b">
            <a:normAutofit/>
          </a:bodyPr>
          <a:lstStyle/>
          <a:p>
            <a:r>
              <a:rPr lang="en-US" sz="5400" dirty="0">
                <a:solidFill>
                  <a:schemeClr val="tx2">
                    <a:lumMod val="75000"/>
                  </a:schemeClr>
                </a:solidFill>
              </a:rPr>
              <a:t>SAVINGS CLAUSE</a:t>
            </a:r>
          </a:p>
        </p:txBody>
      </p:sp>
      <p:sp>
        <p:nvSpPr>
          <p:cNvPr id="3" name="Text Placeholder 2">
            <a:extLst>
              <a:ext uri="{FF2B5EF4-FFF2-40B4-BE49-F238E27FC236}">
                <a16:creationId xmlns:a16="http://schemas.microsoft.com/office/drawing/2014/main" id="{9D87EDFB-BCC7-62C9-0063-54A4B52D843F}"/>
              </a:ext>
            </a:extLst>
          </p:cNvPr>
          <p:cNvSpPr>
            <a:spLocks noGrp="1"/>
          </p:cNvSpPr>
          <p:nvPr>
            <p:ph type="body" idx="1"/>
            <p:extLst>
              <p:ext uri="{E7BDC344-281C-4309-B0C6-D0EE65EED2A8}">
                <p202:designPr xmlns:p202="http://schemas.microsoft.com/office/powerpoint/2020/02/main">
                  <p202:designTagLst>
                    <p202:designTag name="ARCH:1:CLS" val="LargePlainText"/>
                  </p202:designTagLst>
                </p202:designPr>
              </p:ext>
            </p:extLst>
          </p:nvPr>
        </p:nvSpPr>
        <p:spPr>
          <a:xfrm>
            <a:off x="1154955" y="4777380"/>
            <a:ext cx="8825658" cy="861420"/>
          </a:xfrm>
        </p:spPr>
        <p:txBody>
          <a:bodyPr vert="horz" lIns="91440" tIns="45720" rIns="91440" bIns="45720" rtlCol="0" anchor="t">
            <a:normAutofit/>
          </a:bodyPr>
          <a:lstStyle/>
          <a:p>
            <a:pPr indent="0">
              <a:lnSpc>
                <a:spcPct val="90000"/>
              </a:lnSpc>
              <a:buNone/>
            </a:pPr>
            <a:r>
              <a:rPr lang="en-US" sz="1800" b="1" i="0" kern="1200" cap="all" dirty="0">
                <a:solidFill>
                  <a:schemeClr val="tx2"/>
                </a:solidFill>
                <a:latin typeface="+mn-lt"/>
                <a:ea typeface="+mn-ea"/>
                <a:cs typeface="+mn-cs"/>
              </a:rPr>
              <a:t>The article provides that all legislation enacted under any previous constitutions will remain in force to the extent that those enactments are consistent with the new constitution</a:t>
            </a:r>
            <a:endParaRPr lang="en-US" sz="1800" dirty="0">
              <a:solidFill>
                <a:schemeClr val="tx2"/>
              </a:solidFill>
            </a:endParaRPr>
          </a:p>
        </p:txBody>
      </p:sp>
      <p:sp>
        <p:nvSpPr>
          <p:cNvPr id="55" name="Rectangle 54">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1787753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2000"/>
                <a:hueMod val="108000"/>
                <a:satMod val="164000"/>
                <a:lumMod val="69000"/>
              </a:schemeClr>
              <a:schemeClr val="bg1">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8" name="Rectangle 27">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Oval 32">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5" name="Rectangle 34">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8" name="Group 3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4" name="Rectangle 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a:extLst>
              <a:ext uri="{FF2B5EF4-FFF2-40B4-BE49-F238E27FC236}">
                <a16:creationId xmlns:a16="http://schemas.microsoft.com/office/drawing/2014/main" id="{C69B2EBB-D438-B136-1CA8-1EA0850B30F5}"/>
              </a:ext>
            </a:extLst>
          </p:cNvPr>
          <p:cNvSpPr>
            <a:spLocks noGrp="1"/>
          </p:cNvSpPr>
          <p:nvPr>
            <p:ph type="title"/>
          </p:nvPr>
        </p:nvSpPr>
        <p:spPr>
          <a:xfrm>
            <a:off x="4678420" y="1221260"/>
            <a:ext cx="5454121" cy="4415481"/>
          </a:xfrm>
        </p:spPr>
        <p:txBody>
          <a:bodyPr vert="horz" lIns="91440" tIns="45720" rIns="91440" bIns="45720" rtlCol="0" anchor="ctr">
            <a:normAutofit/>
          </a:bodyPr>
          <a:lstStyle/>
          <a:p>
            <a:r>
              <a:rPr lang="en-US" sz="5400" dirty="0">
                <a:solidFill>
                  <a:schemeClr val="tx2">
                    <a:lumMod val="75000"/>
                  </a:schemeClr>
                </a:solidFill>
              </a:rPr>
              <a:t>Severability</a:t>
            </a:r>
          </a:p>
        </p:txBody>
      </p:sp>
      <p:sp>
        <p:nvSpPr>
          <p:cNvPr id="3" name="Text Placeholder 2">
            <a:extLst>
              <a:ext uri="{FF2B5EF4-FFF2-40B4-BE49-F238E27FC236}">
                <a16:creationId xmlns:a16="http://schemas.microsoft.com/office/drawing/2014/main" id="{4CAD11A4-9CED-2F59-7CAF-1D5E0E136C8A}"/>
              </a:ext>
            </a:extLst>
          </p:cNvPr>
          <p:cNvSpPr>
            <a:spLocks noGrp="1"/>
          </p:cNvSpPr>
          <p:nvPr>
            <p:ph type="body" idx="1"/>
            <p:extLst>
              <p:ext uri="{E7BDC344-281C-4309-B0C6-D0EE65EED2A8}">
                <p202:designPr xmlns:p202="http://schemas.microsoft.com/office/powerpoint/2020/02/main">
                  <p202:designTagLst>
                    <p202:designTag name="ARCH:1:CLS" val="BulletedText"/>
                  </p202:designTagLst>
                </p202:designPr>
              </p:ext>
            </p:extLst>
          </p:nvPr>
        </p:nvSpPr>
        <p:spPr>
          <a:xfrm>
            <a:off x="1154954" y="1377298"/>
            <a:ext cx="2869971" cy="4259443"/>
          </a:xfrm>
        </p:spPr>
        <p:txBody>
          <a:bodyPr vert="horz" lIns="91440" tIns="45720" rIns="91440" bIns="45720" rtlCol="0" anchor="ctr">
            <a:normAutofit/>
          </a:bodyPr>
          <a:lstStyle/>
          <a:p>
            <a:pPr algn="r"/>
            <a:r>
              <a:rPr lang="en-US" dirty="0">
                <a:solidFill>
                  <a:schemeClr val="tx2">
                    <a:lumMod val="75000"/>
                  </a:schemeClr>
                </a:solidFill>
              </a:rPr>
              <a:t>The article provides that if any part of the constitution is held to be invalid or contrary to Federal or the nation’s law, the remainder of the document will continue in effect</a:t>
            </a:r>
          </a:p>
        </p:txBody>
      </p:sp>
      <p:cxnSp>
        <p:nvCxnSpPr>
          <p:cNvPr id="27" name="Straight Connector 2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9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Shape 24">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8" name="Rectangle 27">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9"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a:extLst>
              <a:ext uri="{FF2B5EF4-FFF2-40B4-BE49-F238E27FC236}">
                <a16:creationId xmlns:a16="http://schemas.microsoft.com/office/drawing/2014/main" id="{64D6C124-E3D2-6759-1AEA-B7429790CEA7}"/>
              </a:ext>
            </a:extLst>
          </p:cNvPr>
          <p:cNvSpPr>
            <a:spLocks noGrp="1"/>
          </p:cNvSpPr>
          <p:nvPr>
            <p:ph type="title"/>
          </p:nvPr>
        </p:nvSpPr>
        <p:spPr>
          <a:xfrm>
            <a:off x="1683171" y="838200"/>
            <a:ext cx="8825659" cy="977902"/>
          </a:xfrm>
        </p:spPr>
        <p:txBody>
          <a:bodyPr vert="horz" lIns="91440" tIns="45720" rIns="91440" bIns="45720" rtlCol="0" anchor="ctr">
            <a:normAutofit/>
          </a:bodyPr>
          <a:lstStyle/>
          <a:p>
            <a:pPr algn="ctr"/>
            <a:r>
              <a:rPr lang="en-US" sz="3600" dirty="0">
                <a:solidFill>
                  <a:srgbClr val="EBEBEB"/>
                </a:solidFill>
              </a:rPr>
              <a:t>SOVEREIGN IMMUNITY</a:t>
            </a:r>
          </a:p>
        </p:txBody>
      </p:sp>
      <p:sp>
        <p:nvSpPr>
          <p:cNvPr id="3" name="Text Placeholder 2">
            <a:extLst>
              <a:ext uri="{FF2B5EF4-FFF2-40B4-BE49-F238E27FC236}">
                <a16:creationId xmlns:a16="http://schemas.microsoft.com/office/drawing/2014/main" id="{90A15327-A377-9DA4-9573-19C73D10A261}"/>
              </a:ext>
            </a:extLst>
          </p:cNvPr>
          <p:cNvSpPr>
            <a:spLocks noGrp="1"/>
          </p:cNvSpPr>
          <p:nvPr>
            <p:ph type="body" idx="1"/>
          </p:nvPr>
        </p:nvSpPr>
        <p:spPr>
          <a:xfrm>
            <a:off x="1683171" y="2757942"/>
            <a:ext cx="8825659" cy="3261857"/>
          </a:xfrm>
        </p:spPr>
        <p:txBody>
          <a:bodyPr vert="horz" lIns="91440" tIns="45720" rIns="91440" bIns="45720" rtlCol="0">
            <a:normAutofit lnSpcReduction="10000"/>
          </a:bodyPr>
          <a:lstStyle/>
          <a:p>
            <a:pPr>
              <a:buFont typeface="Wingdings 3" charset="2"/>
              <a:buChar char=""/>
            </a:pPr>
            <a:r>
              <a:rPr lang="en-US" dirty="0">
                <a:solidFill>
                  <a:srgbClr val="404040"/>
                </a:solidFill>
              </a:rPr>
              <a:t>The principle of sovereign immunity is a crucial aspect of the relationship between Tribes and the government. It is the legal protection that allows Tribes to avoid lawsuits in federal, state, and Tribal courts.</a:t>
            </a:r>
          </a:p>
          <a:p>
            <a:pPr>
              <a:buFont typeface="Wingdings 3" charset="2"/>
              <a:buChar char=""/>
            </a:pPr>
            <a:r>
              <a:rPr lang="en-US" dirty="0">
                <a:solidFill>
                  <a:srgbClr val="404040"/>
                </a:solidFill>
              </a:rPr>
              <a:t>This immunity is not only a right for the Tribes but also extends to entities established by the Tribes, such as governmental agencies.</a:t>
            </a:r>
          </a:p>
          <a:p>
            <a:pPr>
              <a:buFont typeface="Wingdings 3" charset="2"/>
              <a:buChar char=""/>
            </a:pPr>
            <a:r>
              <a:rPr lang="en-US" dirty="0">
                <a:solidFill>
                  <a:srgbClr val="404040"/>
                </a:solidFill>
              </a:rPr>
              <a:t>It also applies to individuals associated with the Tribes, including officers and employees, at least in some circumstances.</a:t>
            </a:r>
          </a:p>
          <a:p>
            <a:pPr>
              <a:buFont typeface="Wingdings 3" charset="2"/>
              <a:buChar char=""/>
            </a:pPr>
            <a:r>
              <a:rPr lang="en-US" dirty="0">
                <a:solidFill>
                  <a:srgbClr val="404040"/>
                </a:solidFill>
              </a:rPr>
              <a:t>This immunity is a tool that Tribes use to protect and preserve a Tribe’s way of life and maintain their sovereignty.</a:t>
            </a:r>
          </a:p>
          <a:p>
            <a:endParaRPr lang="en-US" dirty="0">
              <a:solidFill>
                <a:srgbClr val="404040"/>
              </a:solidFill>
            </a:endParaRPr>
          </a:p>
          <a:p>
            <a:pPr>
              <a:buFont typeface="Wingdings 3" charset="2"/>
              <a:buChar char=""/>
            </a:pPr>
            <a:endParaRPr lang="en-US" dirty="0">
              <a:solidFill>
                <a:srgbClr val="404040"/>
              </a:solidFill>
            </a:endParaRPr>
          </a:p>
        </p:txBody>
      </p:sp>
    </p:spTree>
    <p:extLst>
      <p:ext uri="{BB962C8B-B14F-4D97-AF65-F5344CB8AC3E}">
        <p14:creationId xmlns:p14="http://schemas.microsoft.com/office/powerpoint/2010/main" val="157535923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D950F15-6D99-47E2-B154-2C00E88EA17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1A14C901-D8C8-4CD1-AAA5-1A817CF01E89}"/>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97C4951-D8F5-46FB-8B71-68812534556E}"/>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86A28D8-A49D-4FCF-A23D-E67EB998D245}"/>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E5457A18-54B4-4D19-8822-970FB0CF6174}"/>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2FD1E74F-5193-4410-8D57-F2F44EDBC97F}"/>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3A60DA7D-DF3C-42E6-B8E7-CA05113A21CB}"/>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49DD32C2-73A0-44F9-A340-1E4DBD52135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4FE4FEFB-1CF6-42E6-A494-7745875401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6CE3EAE-806C-4E7B-A488-8767521770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834478A1-1CB1-4FD1-B6CC-D6830657A2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FE86CB6-F0BE-49A6-80C4-818FD4FCBC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5">
            <a:extLst>
              <a:ext uri="{FF2B5EF4-FFF2-40B4-BE49-F238E27FC236}">
                <a16:creationId xmlns:a16="http://schemas.microsoft.com/office/drawing/2014/main" id="{10407C14-94AC-4705-AA56-537871C308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2" name="Freeform 5">
            <a:extLst>
              <a:ext uri="{FF2B5EF4-FFF2-40B4-BE49-F238E27FC236}">
                <a16:creationId xmlns:a16="http://schemas.microsoft.com/office/drawing/2014/main" id="{F628C334-2D10-4CEE-BAEF-C9CFB49C9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457200" y="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34" name="Freeform 5">
            <a:extLst>
              <a:ext uri="{FF2B5EF4-FFF2-40B4-BE49-F238E27FC236}">
                <a16:creationId xmlns:a16="http://schemas.microsoft.com/office/drawing/2014/main" id="{34F7D70F-5AAF-4272-AE65-4A2C73A135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36" name="Rectangle 35">
            <a:extLst>
              <a:ext uri="{FF2B5EF4-FFF2-40B4-BE49-F238E27FC236}">
                <a16:creationId xmlns:a16="http://schemas.microsoft.com/office/drawing/2014/main" id="{6DF9B5BE-F531-4301-81F9-7BEBF4E719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AB79465-CB03-4E4B-80A2-A36C661B798F}"/>
              </a:ext>
            </a:extLst>
          </p:cNvPr>
          <p:cNvSpPr>
            <a:spLocks noGrp="1"/>
          </p:cNvSpPr>
          <p:nvPr>
            <p:ph type="title"/>
          </p:nvPr>
        </p:nvSpPr>
        <p:spPr>
          <a:xfrm>
            <a:off x="649975" y="4517136"/>
            <a:ext cx="10893095" cy="1174947"/>
          </a:xfrm>
        </p:spPr>
        <p:txBody>
          <a:bodyPr vert="horz" lIns="91440" tIns="45720" rIns="91440" bIns="45720" rtlCol="0" anchor="b">
            <a:normAutofit/>
          </a:bodyPr>
          <a:lstStyle/>
          <a:p>
            <a:pPr algn="ctr"/>
            <a:r>
              <a:rPr lang="en-US" sz="6000" dirty="0" err="1"/>
              <a:t>Chaticks-si-Chaticks</a:t>
            </a:r>
            <a:endParaRPr lang="en-US" sz="6000" dirty="0"/>
          </a:p>
        </p:txBody>
      </p:sp>
      <p:pic>
        <p:nvPicPr>
          <p:cNvPr id="3" name="Picture 2">
            <a:extLst>
              <a:ext uri="{FF2B5EF4-FFF2-40B4-BE49-F238E27FC236}">
                <a16:creationId xmlns:a16="http://schemas.microsoft.com/office/drawing/2014/main" id="{525FBE47-B7D9-4070-51F1-1FA59E1000F1}"/>
              </a:ext>
            </a:extLst>
          </p:cNvPr>
          <p:cNvPicPr>
            <a:picLocks noChangeAspect="1"/>
          </p:cNvPicPr>
          <p:nvPr/>
        </p:nvPicPr>
        <p:blipFill>
          <a:blip r:embed="rId3"/>
          <a:stretch>
            <a:fillRect/>
          </a:stretch>
        </p:blipFill>
        <p:spPr>
          <a:xfrm>
            <a:off x="4399042" y="695871"/>
            <a:ext cx="3598739" cy="3217878"/>
          </a:xfrm>
          <a:prstGeom prst="rect">
            <a:avLst/>
          </a:prstGeom>
        </p:spPr>
      </p:pic>
    </p:spTree>
    <p:extLst>
      <p:ext uri="{BB962C8B-B14F-4D97-AF65-F5344CB8AC3E}">
        <p14:creationId xmlns:p14="http://schemas.microsoft.com/office/powerpoint/2010/main" val="267446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A1159BB1-BB4F-F284-7C18-B203B3E9ED79}"/>
              </a:ext>
            </a:extLst>
          </p:cNvPr>
          <p:cNvSpPr>
            <a:spLocks noGrp="1"/>
          </p:cNvSpPr>
          <p:nvPr>
            <p:ph type="title"/>
          </p:nvPr>
        </p:nvSpPr>
        <p:spPr>
          <a:xfrm>
            <a:off x="1000372" y="1209957"/>
            <a:ext cx="3034580" cy="4438087"/>
          </a:xfrm>
        </p:spPr>
        <p:txBody>
          <a:bodyPr anchor="ctr">
            <a:normAutofit/>
          </a:bodyPr>
          <a:lstStyle/>
          <a:p>
            <a:pPr algn="r"/>
            <a:r>
              <a:rPr lang="en-US" sz="2700">
                <a:solidFill>
                  <a:schemeClr val="tx1"/>
                </a:solidFill>
              </a:rPr>
              <a:t>CONSTITUTION ORGANIZATION</a:t>
            </a:r>
          </a:p>
        </p:txBody>
      </p:sp>
      <p:sp>
        <p:nvSpPr>
          <p:cNvPr id="3" name="Content Placeholder 2">
            <a:extLst>
              <a:ext uri="{FF2B5EF4-FFF2-40B4-BE49-F238E27FC236}">
                <a16:creationId xmlns:a16="http://schemas.microsoft.com/office/drawing/2014/main" id="{5B114A38-AADF-88FB-AE97-ABE72FA38B37}"/>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Constitutions outline the framework and powers of a government in several Articles or Sections. There are separate Articles for each branch of government that spell out their structure and provide rules and responsibilities for officials in each branch.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36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txBody>
            <a:bodyPr/>
            <a:lstStyle/>
            <a:p>
              <a:endParaRPr lang="en-US"/>
            </a:p>
          </p:txBody>
        </p:sp>
      </p:grpSp>
      <p:sp>
        <p:nvSpPr>
          <p:cNvPr id="2" name="Title 1">
            <a:extLst>
              <a:ext uri="{FF2B5EF4-FFF2-40B4-BE49-F238E27FC236}">
                <a16:creationId xmlns:a16="http://schemas.microsoft.com/office/drawing/2014/main" id="{DAD4FF17-39BF-4DB9-A008-0816E578BF2C}"/>
              </a:ext>
            </a:extLst>
          </p:cNvPr>
          <p:cNvSpPr>
            <a:spLocks noGrp="1"/>
          </p:cNvSpPr>
          <p:nvPr>
            <p:ph type="title"/>
          </p:nvPr>
        </p:nvSpPr>
        <p:spPr>
          <a:xfrm>
            <a:off x="1683171" y="838200"/>
            <a:ext cx="8825659" cy="977902"/>
          </a:xfrm>
        </p:spPr>
        <p:txBody>
          <a:bodyPr>
            <a:normAutofit/>
          </a:bodyPr>
          <a:lstStyle/>
          <a:p>
            <a:pPr algn="ctr"/>
            <a:r>
              <a:rPr lang="en-US">
                <a:solidFill>
                  <a:srgbClr val="EBEBEB"/>
                </a:solidFill>
              </a:rPr>
              <a:t>Most Constitutions Address:</a:t>
            </a:r>
          </a:p>
        </p:txBody>
      </p:sp>
      <p:sp>
        <p:nvSpPr>
          <p:cNvPr id="3" name="Content Placeholder 2">
            <a:extLst>
              <a:ext uri="{FF2B5EF4-FFF2-40B4-BE49-F238E27FC236}">
                <a16:creationId xmlns:a16="http://schemas.microsoft.com/office/drawing/2014/main" id="{2C6A2B19-DD35-48D6-925C-D070A058CA0B}"/>
              </a:ext>
            </a:extLst>
          </p:cNvPr>
          <p:cNvSpPr>
            <a:spLocks noGrp="1"/>
          </p:cNvSpPr>
          <p:nvPr>
            <p:ph idx="1"/>
          </p:nvPr>
        </p:nvSpPr>
        <p:spPr>
          <a:xfrm>
            <a:off x="1683171" y="2757942"/>
            <a:ext cx="8825659" cy="3261857"/>
          </a:xfrm>
        </p:spPr>
        <p:txBody>
          <a:bodyPr>
            <a:normAutofit/>
          </a:bodyPr>
          <a:lstStyle/>
          <a:p>
            <a:pPr>
              <a:lnSpc>
                <a:spcPct val="90000"/>
              </a:lnSpc>
            </a:pPr>
            <a:r>
              <a:rPr lang="en-US" sz="1400">
                <a:solidFill>
                  <a:srgbClr val="404040"/>
                </a:solidFill>
              </a:rPr>
              <a:t>Who are we as a people? </a:t>
            </a:r>
          </a:p>
          <a:p>
            <a:pPr>
              <a:lnSpc>
                <a:spcPct val="90000"/>
              </a:lnSpc>
            </a:pPr>
            <a:r>
              <a:rPr lang="en-US" sz="1400">
                <a:solidFill>
                  <a:srgbClr val="404040"/>
                </a:solidFill>
              </a:rPr>
              <a:t>Where are we from? </a:t>
            </a:r>
          </a:p>
          <a:p>
            <a:pPr>
              <a:lnSpc>
                <a:spcPct val="90000"/>
              </a:lnSpc>
            </a:pPr>
            <a:r>
              <a:rPr lang="en-US" sz="1400">
                <a:solidFill>
                  <a:srgbClr val="404040"/>
                </a:solidFill>
              </a:rPr>
              <a:t>What do we value? </a:t>
            </a:r>
          </a:p>
          <a:p>
            <a:pPr>
              <a:lnSpc>
                <a:spcPct val="90000"/>
              </a:lnSpc>
            </a:pPr>
            <a:r>
              <a:rPr lang="en-US" sz="1400">
                <a:solidFill>
                  <a:srgbClr val="404040"/>
                </a:solidFill>
              </a:rPr>
              <a:t>How do we make decisions? </a:t>
            </a:r>
          </a:p>
          <a:p>
            <a:pPr>
              <a:lnSpc>
                <a:spcPct val="90000"/>
              </a:lnSpc>
            </a:pPr>
            <a:r>
              <a:rPr lang="en-US" sz="1400">
                <a:solidFill>
                  <a:srgbClr val="404040"/>
                </a:solidFill>
              </a:rPr>
              <a:t>Who has authority over what? </a:t>
            </a:r>
          </a:p>
          <a:p>
            <a:pPr>
              <a:lnSpc>
                <a:spcPct val="90000"/>
              </a:lnSpc>
            </a:pPr>
            <a:r>
              <a:rPr lang="en-US" sz="1400">
                <a:solidFill>
                  <a:srgbClr val="404040"/>
                </a:solidFill>
              </a:rPr>
              <a:t>What kinds of relationships do we expect to have with each other, with outsiders, and with the world around us? </a:t>
            </a:r>
          </a:p>
          <a:p>
            <a:pPr>
              <a:lnSpc>
                <a:spcPct val="90000"/>
              </a:lnSpc>
            </a:pPr>
            <a:r>
              <a:rPr lang="en-US" sz="1400">
                <a:solidFill>
                  <a:srgbClr val="404040"/>
                </a:solidFill>
              </a:rPr>
              <a:t>How do we choose our leaders? </a:t>
            </a:r>
          </a:p>
          <a:p>
            <a:pPr>
              <a:lnSpc>
                <a:spcPct val="90000"/>
              </a:lnSpc>
            </a:pPr>
            <a:r>
              <a:rPr lang="en-US" sz="1400">
                <a:solidFill>
                  <a:srgbClr val="404040"/>
                </a:solidFill>
              </a:rPr>
              <a:t>How do we deal with disagreements or disputes among us? </a:t>
            </a:r>
          </a:p>
          <a:p>
            <a:pPr>
              <a:lnSpc>
                <a:spcPct val="90000"/>
              </a:lnSpc>
            </a:pPr>
            <a:r>
              <a:rPr lang="en-US" sz="1400">
                <a:solidFill>
                  <a:srgbClr val="404040"/>
                </a:solidFill>
              </a:rPr>
              <a:t>How do we organize to get things done?</a:t>
            </a:r>
          </a:p>
        </p:txBody>
      </p:sp>
    </p:spTree>
    <p:extLst>
      <p:ext uri="{BB962C8B-B14F-4D97-AF65-F5344CB8AC3E}">
        <p14:creationId xmlns:p14="http://schemas.microsoft.com/office/powerpoint/2010/main" val="3669289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3493A529-79F3-4D73-92A2-5295A6619B5E}"/>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300" dirty="0">
                <a:solidFill>
                  <a:schemeClr val="tx1"/>
                </a:solidFill>
              </a:rPr>
              <a:t>WHERE DO OUR CONSTITUTIONS COME FROM?</a:t>
            </a:r>
          </a:p>
        </p:txBody>
      </p:sp>
      <p:cxnSp>
        <p:nvCxnSpPr>
          <p:cNvPr id="29" name="Straight Connector 2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BC9C02B-5C74-4E73-BA62-5FDE1EF69205}"/>
              </a:ext>
            </a:extLst>
          </p:cNvPr>
          <p:cNvSpPr>
            <a:spLocks noGrp="1"/>
          </p:cNvSpPr>
          <p:nvPr>
            <p:ph type="body" idx="1"/>
          </p:nvPr>
        </p:nvSpPr>
        <p:spPr>
          <a:xfrm>
            <a:off x="5041399" y="1085549"/>
            <a:ext cx="5579707" cy="4686903"/>
          </a:xfrm>
        </p:spPr>
        <p:txBody>
          <a:bodyPr vert="horz" lIns="91440" tIns="45720" rIns="91440" bIns="45720" rtlCol="0" anchor="ctr">
            <a:normAutofit/>
          </a:bodyPr>
          <a:lstStyle/>
          <a:p>
            <a:pPr>
              <a:buFont typeface="Wingdings 3" charset="2"/>
              <a:buChar char=""/>
            </a:pPr>
            <a:r>
              <a:rPr lang="en-US" dirty="0">
                <a:solidFill>
                  <a:schemeClr val="tx1"/>
                </a:solidFill>
              </a:rPr>
              <a:t> The United States encouraged (forced) many Native Nations to adopt written Constitutions in the 1930s after passage of the Indian Reorganization Act and the Oklahoma Indian Welfare Act. Most of these Constitutions follow simple models (aka boilerplates) provided to American Indian Nations by the U.S. government.</a:t>
            </a:r>
          </a:p>
        </p:txBody>
      </p:sp>
      <p:sp>
        <p:nvSpPr>
          <p:cNvPr id="31"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33"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5488798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3ECE957C-88AC-414F-895D-DAD09DA8E390}"/>
              </a:ext>
            </a:extLst>
          </p:cNvPr>
          <p:cNvSpPr>
            <a:spLocks noGrp="1"/>
          </p:cNvSpPr>
          <p:nvPr>
            <p:ph type="title"/>
          </p:nvPr>
        </p:nvSpPr>
        <p:spPr>
          <a:xfrm>
            <a:off x="1154955" y="973667"/>
            <a:ext cx="2942210" cy="4833745"/>
          </a:xfrm>
        </p:spPr>
        <p:txBody>
          <a:bodyPr>
            <a:normAutofit/>
          </a:bodyPr>
          <a:lstStyle/>
          <a:p>
            <a:r>
              <a:rPr lang="en-US">
                <a:solidFill>
                  <a:srgbClr val="EBEBEB"/>
                </a:solidFill>
              </a:rPr>
              <a:t>Questions to Consider</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A08CF5C-0A44-0705-56E7-052CB13E4A88}"/>
              </a:ext>
            </a:extLst>
          </p:cNvPr>
          <p:cNvGraphicFramePr>
            <a:graphicFrameLocks noGrp="1"/>
          </p:cNvGraphicFramePr>
          <p:nvPr>
            <p:ph idx="1"/>
            <p:extLst>
              <p:ext uri="{D42A27DB-BD31-4B8C-83A1-F6EECF244321}">
                <p14:modId xmlns:p14="http://schemas.microsoft.com/office/powerpoint/2010/main" val="385982499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86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BB18-CBD9-D8F3-8723-1F292E21EDFF}"/>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32E87ECD-C72C-14A6-0D61-75C5543C026B}"/>
              </a:ext>
            </a:extLst>
          </p:cNvPr>
          <p:cNvSpPr>
            <a:spLocks noGrp="1"/>
          </p:cNvSpPr>
          <p:nvPr>
            <p:ph idx="1"/>
          </p:nvPr>
        </p:nvSpPr>
        <p:spPr/>
        <p:txBody>
          <a:bodyPr/>
          <a:lstStyle/>
          <a:p>
            <a:r>
              <a:rPr lang="en-US" dirty="0"/>
              <a:t>To better reflect individual political cultures and traditions</a:t>
            </a:r>
          </a:p>
          <a:p>
            <a:r>
              <a:rPr lang="en-US" dirty="0"/>
              <a:t> Assert inherent governing powers </a:t>
            </a:r>
          </a:p>
          <a:p>
            <a:r>
              <a:rPr lang="en-US" dirty="0"/>
              <a:t>Enhance the accountability of elected officials</a:t>
            </a:r>
          </a:p>
          <a:p>
            <a:r>
              <a:rPr lang="en-US" dirty="0"/>
              <a:t> Strengthen government stability </a:t>
            </a:r>
          </a:p>
          <a:p>
            <a:r>
              <a:rPr lang="en-US" dirty="0"/>
              <a:t>Provide a sound foundation for the increased exercise of sovereignty</a:t>
            </a:r>
          </a:p>
        </p:txBody>
      </p:sp>
    </p:spTree>
    <p:extLst>
      <p:ext uri="{BB962C8B-B14F-4D97-AF65-F5344CB8AC3E}">
        <p14:creationId xmlns:p14="http://schemas.microsoft.com/office/powerpoint/2010/main" val="153981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855E2E20-D0A6-4BD7-B44D-1DCE74206194}"/>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PURPOSE OF CONSTITUTION CONVENTION</a:t>
            </a:r>
          </a:p>
        </p:txBody>
      </p:sp>
      <p:sp>
        <p:nvSpPr>
          <p:cNvPr id="3" name="Content Placeholder 2">
            <a:extLst>
              <a:ext uri="{FF2B5EF4-FFF2-40B4-BE49-F238E27FC236}">
                <a16:creationId xmlns:a16="http://schemas.microsoft.com/office/drawing/2014/main" id="{101C425C-C881-441D-837E-246F60C538D1}"/>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Is a fundamental exercise of self-determination, self-governance, and sovereignty</a:t>
            </a:r>
          </a:p>
          <a:p>
            <a:r>
              <a:rPr lang="en-US" dirty="0">
                <a:solidFill>
                  <a:schemeClr val="tx1"/>
                </a:solidFill>
              </a:rPr>
              <a:t>To update, upgrade, and strengthen the Constitution </a:t>
            </a:r>
          </a:p>
          <a:p>
            <a:r>
              <a:rPr lang="en-US" dirty="0">
                <a:solidFill>
                  <a:schemeClr val="tx1"/>
                </a:solidFill>
              </a:rPr>
              <a:t>Will lead to a better form of government</a:t>
            </a:r>
          </a:p>
          <a:p>
            <a:r>
              <a:rPr lang="en-US" dirty="0">
                <a:solidFill>
                  <a:schemeClr val="tx1"/>
                </a:solidFill>
              </a:rPr>
              <a:t>Create a stronger Nation for future generations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79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2DC5-10D9-4135-98E0-70C728CFAC41}"/>
              </a:ext>
            </a:extLst>
          </p:cNvPr>
          <p:cNvSpPr>
            <a:spLocks noGrp="1"/>
          </p:cNvSpPr>
          <p:nvPr>
            <p:ph type="title"/>
          </p:nvPr>
        </p:nvSpPr>
        <p:spPr/>
        <p:txBody>
          <a:bodyPr/>
          <a:lstStyle/>
          <a:p>
            <a:r>
              <a:rPr lang="en-US" sz="2000" dirty="0"/>
              <a:t>…</a:t>
            </a:r>
            <a:r>
              <a:rPr lang="en-US" sz="2000" i="1" dirty="0">
                <a:effectLst/>
                <a:latin typeface="Times New Roman" panose="02020603050405020304" pitchFamily="18" charset="0"/>
                <a:ea typeface="Aptos" panose="020B0004020202020204" pitchFamily="34" charset="0"/>
              </a:rPr>
              <a:t>The Pawnee Nation Constitution was adopted pursuant to the Oklahoma Indian Welfare Act of June 26, 1936 (49 Stat. 1967) which superseded the constitution approved by the Secretary of the Interior on November 26, 1937, and ratified on January 6, 1938, as amended. The Constitution has been revised and amended by Referendum vote on July 14, 1998, January 4, 2003, June 14, 2008, and further revised by referendum vote on May 1, 2021.</a:t>
            </a:r>
            <a:endParaRPr lang="en-US" sz="2000" dirty="0"/>
          </a:p>
        </p:txBody>
      </p:sp>
    </p:spTree>
    <p:extLst>
      <p:ext uri="{BB962C8B-B14F-4D97-AF65-F5344CB8AC3E}">
        <p14:creationId xmlns:p14="http://schemas.microsoft.com/office/powerpoint/2010/main" val="2739071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31183</TotalTime>
  <Words>1494</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Century Gothic</vt:lpstr>
      <vt:lpstr>Times New Roman</vt:lpstr>
      <vt:lpstr>Wingdings 3</vt:lpstr>
      <vt:lpstr>Ion Boardroom</vt:lpstr>
      <vt:lpstr>Pawnee Nation Constitution Amendment  2022-2026</vt:lpstr>
      <vt:lpstr>WHAT IS A CONSTITUTION?</vt:lpstr>
      <vt:lpstr>CONSTITUTION ORGANIZATION</vt:lpstr>
      <vt:lpstr>Most Constitutions Address:</vt:lpstr>
      <vt:lpstr>WHERE DO OUR CONSTITUTIONS COME FROM?</vt:lpstr>
      <vt:lpstr>Questions to Consider</vt:lpstr>
      <vt:lpstr>KEY CONCEPTS</vt:lpstr>
      <vt:lpstr>PURPOSE OF CONSTITUTION CONVENTION</vt:lpstr>
      <vt:lpstr>…The Pawnee Nation Constitution was adopted pursuant to the Oklahoma Indian Welfare Act of June 26, 1936 (49 Stat. 1967) which superseded the constitution approved by the Secretary of the Interior on November 26, 1937, and ratified on January 6, 1938, as amended. The Constitution has been revised and amended by Referendum vote on July 14, 1998, January 4, 2003, June 14, 2008, and further revised by referendum vote on May 1, 2021.</vt:lpstr>
      <vt:lpstr>HOW IS THE PAWNEE NATION CURRENTLY GOVERNED?</vt:lpstr>
      <vt:lpstr>PREAMBLE</vt:lpstr>
      <vt:lpstr>PURPOSE: TERRITORY AND JURISDICTION</vt:lpstr>
      <vt:lpstr>ENROLLMENT </vt:lpstr>
      <vt:lpstr>GOVERNING BODY</vt:lpstr>
      <vt:lpstr> DUTIES OF OFFICERS</vt:lpstr>
      <vt:lpstr>VACANCIES</vt:lpstr>
      <vt:lpstr>POPULAR PARTICIPATION The Article provides for election other that the regular elections of officials. Provisions established a viable “checks and balance” system. </vt:lpstr>
      <vt:lpstr>CONSTITUTIONAL POWERS</vt:lpstr>
      <vt:lpstr>COURTS/JUDICIARY</vt:lpstr>
      <vt:lpstr>BILL OF RIGHTS</vt:lpstr>
      <vt:lpstr>AMENDMENTS </vt:lpstr>
      <vt:lpstr>MEETINGS</vt:lpstr>
      <vt:lpstr>SAVINGS CLAUSE</vt:lpstr>
      <vt:lpstr>Severability</vt:lpstr>
      <vt:lpstr>SOVEREIGN IMMUNITY</vt:lpstr>
      <vt:lpstr>Chaticks-si-Chaticks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Pawnee Nation of Oklahoma &amp; State of Oklahoma</dc:title>
  <dc:creator>vicki lefthand</dc:creator>
  <cp:lastModifiedBy>Jamie Nelson</cp:lastModifiedBy>
  <cp:revision>74</cp:revision>
  <dcterms:created xsi:type="dcterms:W3CDTF">2018-02-23T07:29:19Z</dcterms:created>
  <dcterms:modified xsi:type="dcterms:W3CDTF">2026-01-13T14:34:49Z</dcterms:modified>
</cp:coreProperties>
</file>